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9144000" cy="6858000" type="screen4x3"/>
  <p:notesSz cx="6858000" cy="9144000"/>
  <p:defaultTextStyle>
    <a:defPPr lvl="0"/>
    <a:lvl1pPr lvl="0" algn="ctr" defTabSz="584200">
      <a:defRPr sz="2400">
        <a:latin typeface="+mn-lt"/>
        <a:ea typeface="+mn-ea"/>
        <a:cs typeface="+mn-cs"/>
        <a:sym typeface="Helvetica Light"/>
      </a:defRPr>
    </a:lvl1pPr>
    <a:lvl2pPr lvl="1" indent="228600" algn="ctr" defTabSz="584200">
      <a:defRPr sz="2400">
        <a:latin typeface="+mn-lt"/>
        <a:ea typeface="+mn-ea"/>
        <a:cs typeface="+mn-cs"/>
        <a:sym typeface="Helvetica Light"/>
      </a:defRPr>
    </a:lvl2pPr>
    <a:lvl3pPr lvl="2" indent="457200" algn="ctr" defTabSz="584200">
      <a:defRPr sz="2400">
        <a:latin typeface="+mn-lt"/>
        <a:ea typeface="+mn-ea"/>
        <a:cs typeface="+mn-cs"/>
        <a:sym typeface="Helvetica Light"/>
      </a:defRPr>
    </a:lvl3pPr>
    <a:lvl4pPr lvl="3" indent="685800" algn="ctr" defTabSz="584200">
      <a:defRPr sz="2400">
        <a:latin typeface="+mn-lt"/>
        <a:ea typeface="+mn-ea"/>
        <a:cs typeface="+mn-cs"/>
        <a:sym typeface="Helvetica Light"/>
      </a:defRPr>
    </a:lvl4pPr>
    <a:lvl5pPr lvl="4" indent="914400" algn="ctr" defTabSz="584200">
      <a:defRPr sz="2400">
        <a:latin typeface="+mn-lt"/>
        <a:ea typeface="+mn-ea"/>
        <a:cs typeface="+mn-cs"/>
        <a:sym typeface="Helvetica Light"/>
      </a:defRPr>
    </a:lvl5pPr>
    <a:lvl6pPr lvl="5" indent="1143000" algn="ctr" defTabSz="584200">
      <a:defRPr sz="2400">
        <a:latin typeface="+mn-lt"/>
        <a:ea typeface="+mn-ea"/>
        <a:cs typeface="+mn-cs"/>
        <a:sym typeface="Helvetica Light"/>
      </a:defRPr>
    </a:lvl6pPr>
    <a:lvl7pPr lvl="6" indent="1371600" algn="ctr" defTabSz="584200">
      <a:defRPr sz="2400">
        <a:latin typeface="+mn-lt"/>
        <a:ea typeface="+mn-ea"/>
        <a:cs typeface="+mn-cs"/>
        <a:sym typeface="Helvetica Light"/>
      </a:defRPr>
    </a:lvl7pPr>
    <a:lvl8pPr lvl="7" indent="1600200" algn="ctr" defTabSz="584200">
      <a:defRPr sz="2400">
        <a:latin typeface="+mn-lt"/>
        <a:ea typeface="+mn-ea"/>
        <a:cs typeface="+mn-cs"/>
        <a:sym typeface="Helvetica Light"/>
      </a:defRPr>
    </a:lvl8pPr>
    <a:lvl9pPr lvl="8" indent="1828800" algn="ctr" defTabSz="584200">
      <a:defRPr sz="24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27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73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0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9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3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75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52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42453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00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08143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29880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546118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68603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352721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002511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074010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203244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616826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0872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64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667770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342782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870663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855536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81328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98214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773939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70041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51671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46109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28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08077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337225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907518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873216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75411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382008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45546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078412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219816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63477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84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04184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816411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292609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05712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631580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2829923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085567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288925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7178496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0116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841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504236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33446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5905461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705823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912999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712528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7503692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8037734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717088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10688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149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514602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5009887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73815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87423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6708511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9864192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40835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7249914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29144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59616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487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0079238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650058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0780716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8362070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199181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728314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776719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3859484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5939197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18034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870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8964952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0235160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8481543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708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 defTabSz="584200">
        <a:defRPr sz="56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6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6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6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6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6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6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6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marL="296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1pPr>
      <a:lvl2pPr marL="740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2pPr>
      <a:lvl3pPr marL="1185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3pPr>
      <a:lvl4pPr marL="1629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4pPr>
      <a:lvl5pPr marL="2074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5pPr>
      <a:lvl6pPr marL="2518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6pPr>
      <a:lvl7pPr marL="2963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7pPr>
      <a:lvl8pPr marL="3407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8pPr>
      <a:lvl9pPr marL="3852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jpeg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75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hyperlink" Target="https://docs.anaconda.com/anaconda/install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ss.works/" TargetMode="External"/><Relationship Id="rId4" Type="http://schemas.openxmlformats.org/officeDocument/2006/relationships/image" Target="../media/image114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forms/1ajJIfNU8RdyBngK2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s/story/spotifys-discover-weekly-how-machine-learning-finds-your-new-music-19a41ab76efe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risp-dm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hyperlink" Target="https://en.wikipedia.org/wiki/Decision_tree_learning" TargetMode="External"/><Relationship Id="rId4" Type="http://schemas.openxmlformats.org/officeDocument/2006/relationships/hyperlink" Target="https://towardsdatascience.com/types-of-optimization-algorithms-used-in-neural-networks-and-ways-to-optimize-gradient-95ae5d39529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hyperlink" Target="https://blog.statsbot.co/ensemble-learning-d1dcd548e936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hyperlink" Target="https://blog.statsbot.co/ensemble-learning-d1dcd548e93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hyperlink" Target="https://www.knim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3.png"/><Relationship Id="rId7" Type="http://schemas.openxmlformats.org/officeDocument/2006/relationships/hyperlink" Target="https://archive.ics.uci.edu/ml/datasets/Plant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chive.ics.uci.edu/ml/datasets/iris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ics.uci.edu/ml/datasets/Plant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archive.ics.uci.edu/ml/datasets/Abalon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chive.ics.uci.edu/ml/datasets/iris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Relationship Id="rId9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gif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quora.com/In-classification-how-do-you-handle-an-unbalanced-training-set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archive.ics.uci.edu/ml/datasets/forest+fire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9.png"/><Relationship Id="rId4" Type="http://schemas.openxmlformats.org/officeDocument/2006/relationships/hyperlink" Target="https://www.knim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39"/>
          <p:cNvSpPr/>
          <p:nvPr/>
        </p:nvSpPr>
        <p:spPr>
          <a:xfrm>
            <a:off x="-36711" y="6434064"/>
            <a:ext cx="9217422" cy="52564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9F849F-D8F1-4B3B-9A26-8023E5F222DB}"/>
              </a:ext>
            </a:extLst>
          </p:cNvPr>
          <p:cNvSpPr/>
          <p:nvPr/>
        </p:nvSpPr>
        <p:spPr>
          <a:xfrm>
            <a:off x="1828800" y="2590800"/>
            <a:ext cx="5819775" cy="21336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CB9B2-B99B-4775-B9A9-809371C25BE1}"/>
              </a:ext>
            </a:extLst>
          </p:cNvPr>
          <p:cNvSpPr txBox="1"/>
          <p:nvPr/>
        </p:nvSpPr>
        <p:spPr>
          <a:xfrm>
            <a:off x="2596694" y="3426767"/>
            <a:ext cx="471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7195226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D9BE9-69EC-4976-A500-61004F4082B0}"/>
              </a:ext>
            </a:extLst>
          </p:cNvPr>
          <p:cNvSpPr txBox="1"/>
          <p:nvPr/>
        </p:nvSpPr>
        <p:spPr>
          <a:xfrm>
            <a:off x="-36711" y="4871499"/>
            <a:ext cx="4806353" cy="1154675"/>
          </a:xfrm>
          <a:prstGeom prst="rect">
            <a:avLst/>
          </a:prstGeom>
          <a:solidFill>
            <a:srgbClr val="000000">
              <a:alpha val="32941"/>
            </a:srgb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“If you can’t measure it, you can’t manage it.”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Peter Drucker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866FE-6FEB-4071-B2F9-8DB53D01B3DE}"/>
              </a:ext>
            </a:extLst>
          </p:cNvPr>
          <p:cNvSpPr txBox="1"/>
          <p:nvPr/>
        </p:nvSpPr>
        <p:spPr>
          <a:xfrm>
            <a:off x="484459" y="1714777"/>
            <a:ext cx="776219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 dados gerados pelo negócio podem ajudar a: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Retratar a realidade;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Minimizar a imprevisibilidade do futuro;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Suportar a tomada de decisões;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Passar de </a:t>
            </a:r>
            <a:r>
              <a:rPr lang="en-U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HiPPO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(highest paid person's opinion) para </a:t>
            </a:r>
            <a:r>
              <a:rPr lang="en-U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decisões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fundamentadas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pt-BR" sz="1800" dirty="0">
              <a:solidFill>
                <a:schemeClr val="accent2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22988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2617784" y="1909715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lang="en-US" dirty="0">
                <a:solidFill>
                  <a:schemeClr val="bg1"/>
                </a:solidFill>
              </a:rPr>
              <a:t>: Meta learners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26" name="Picture 2" descr="Combining Classifiers using Prediction Fusion">
            <a:extLst>
              <a:ext uri="{FF2B5EF4-FFF2-40B4-BE49-F238E27FC236}">
                <a16:creationId xmlns:a16="http://schemas.microsoft.com/office/drawing/2014/main" id="{A320924E-6F33-42AF-96D6-4C752EB3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7" y="2658782"/>
            <a:ext cx="6954437" cy="354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36907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pic>
        <p:nvPicPr>
          <p:cNvPr id="22530" name="Picture 2" descr="Resultado de imagem para python">
            <a:extLst>
              <a:ext uri="{FF2B5EF4-FFF2-40B4-BE49-F238E27FC236}">
                <a16:creationId xmlns:a16="http://schemas.microsoft.com/office/drawing/2014/main" id="{58B2050A-F3EB-4C83-B415-183CABF2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2364098"/>
            <a:ext cx="5724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10876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2849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pic>
        <p:nvPicPr>
          <p:cNvPr id="22530" name="Picture 2" descr="Resultado de imagem para python">
            <a:extLst>
              <a:ext uri="{FF2B5EF4-FFF2-40B4-BE49-F238E27FC236}">
                <a16:creationId xmlns:a16="http://schemas.microsoft.com/office/drawing/2014/main" id="{58B2050A-F3EB-4C83-B415-183CABF2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6" y="5065100"/>
            <a:ext cx="3109912" cy="10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A3D2E5-1C00-4B4B-AC95-A8DA0752E571}"/>
              </a:ext>
            </a:extLst>
          </p:cNvPr>
          <p:cNvSpPr txBox="1"/>
          <p:nvPr/>
        </p:nvSpPr>
        <p:spPr>
          <a:xfrm>
            <a:off x="605619" y="1591957"/>
            <a:ext cx="6799083" cy="442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É uma linguagem de alto nível, de propósito genério. O Python é referêncai no tratamento e análise de dados, devido à sua boa performance com grande volumes.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duas linguagens referência neste aspeto são o python e o R.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578" name="Picture 2" descr="Resultado de imagem para r">
            <a:extLst>
              <a:ext uri="{FF2B5EF4-FFF2-40B4-BE49-F238E27FC236}">
                <a16:creationId xmlns:a16="http://schemas.microsoft.com/office/drawing/2014/main" id="{FD2D07A7-3D66-495A-969B-68BF4A9FA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00" y="4805250"/>
            <a:ext cx="1690632" cy="131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2409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2849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pic>
        <p:nvPicPr>
          <p:cNvPr id="22530" name="Picture 2" descr="Resultado de imagem para python">
            <a:extLst>
              <a:ext uri="{FF2B5EF4-FFF2-40B4-BE49-F238E27FC236}">
                <a16:creationId xmlns:a16="http://schemas.microsoft.com/office/drawing/2014/main" id="{58B2050A-F3EB-4C83-B415-183CABF2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57" y="3153780"/>
            <a:ext cx="3109912" cy="10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A3D2E5-1C00-4B4B-AC95-A8DA0752E571}"/>
              </a:ext>
            </a:extLst>
          </p:cNvPr>
          <p:cNvSpPr txBox="1"/>
          <p:nvPr/>
        </p:nvSpPr>
        <p:spPr>
          <a:xfrm>
            <a:off x="529419" y="2413262"/>
            <a:ext cx="6799083" cy="304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as suas características: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Orientado a objetos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Bastante verboso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Extensa quantidade de livrarias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Indentação é obrigatória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427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pic>
        <p:nvPicPr>
          <p:cNvPr id="22530" name="Picture 2" descr="Resultado de imagem para python">
            <a:extLst>
              <a:ext uri="{FF2B5EF4-FFF2-40B4-BE49-F238E27FC236}">
                <a16:creationId xmlns:a16="http://schemas.microsoft.com/office/drawing/2014/main" id="{58B2050A-F3EB-4C83-B415-183CABF2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31" y="864726"/>
            <a:ext cx="3109912" cy="10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A3D2E5-1C00-4B4B-AC95-A8DA0752E571}"/>
              </a:ext>
            </a:extLst>
          </p:cNvPr>
          <p:cNvSpPr txBox="1"/>
          <p:nvPr/>
        </p:nvSpPr>
        <p:spPr>
          <a:xfrm>
            <a:off x="403244" y="1462874"/>
            <a:ext cx="6799083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as livrarias: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5602" name="Picture 2" descr="Resultado de imagem para python libraries pandas numpy plotlib scikit learn">
            <a:extLst>
              <a:ext uri="{FF2B5EF4-FFF2-40B4-BE49-F238E27FC236}">
                <a16:creationId xmlns:a16="http://schemas.microsoft.com/office/drawing/2014/main" id="{C2EBA511-F267-4A79-9DAA-5276217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2668078"/>
            <a:ext cx="6893115" cy="2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48668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2539ED-ACEB-414F-83E6-838A1E144CAE}"/>
              </a:ext>
            </a:extLst>
          </p:cNvPr>
          <p:cNvSpPr txBox="1"/>
          <p:nvPr/>
        </p:nvSpPr>
        <p:spPr>
          <a:xfrm>
            <a:off x="663398" y="571992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Python</a:t>
            </a:r>
          </a:p>
        </p:txBody>
      </p:sp>
      <p:pic>
        <p:nvPicPr>
          <p:cNvPr id="32" name="Picture 2" descr="Resultado de imagem para mÃ¢os Ã  obra">
            <a:extLst>
              <a:ext uri="{FF2B5EF4-FFF2-40B4-BE49-F238E27FC236}">
                <a16:creationId xmlns:a16="http://schemas.microsoft.com/office/drawing/2014/main" id="{7AF7C951-422D-4AF1-A6C9-AE8F268F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7607"/>
            <a:ext cx="61912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Resultado de imagem para python">
            <a:extLst>
              <a:ext uri="{FF2B5EF4-FFF2-40B4-BE49-F238E27FC236}">
                <a16:creationId xmlns:a16="http://schemas.microsoft.com/office/drawing/2014/main" id="{DDF7FE64-2D24-46B5-81F5-B8AFC87F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810" y="1640828"/>
            <a:ext cx="3109912" cy="105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96065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pic>
        <p:nvPicPr>
          <p:cNvPr id="27650" name="Picture 2" descr="Anaconda Logo.png">
            <a:hlinkClick r:id="rId4"/>
            <a:extLst>
              <a:ext uri="{FF2B5EF4-FFF2-40B4-BE49-F238E27FC236}">
                <a16:creationId xmlns:a16="http://schemas.microsoft.com/office/drawing/2014/main" id="{81F3C2AE-701E-4262-95B7-08CE20AD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13" y="2713555"/>
            <a:ext cx="2443774" cy="12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0542C5-F23B-4DE3-AF6E-B8693DFFBF69}"/>
              </a:ext>
            </a:extLst>
          </p:cNvPr>
          <p:cNvSpPr txBox="1"/>
          <p:nvPr/>
        </p:nvSpPr>
        <p:spPr>
          <a:xfrm>
            <a:off x="663398" y="4462121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Distribuição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Python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ligada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 science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CB65C0-7E65-4A00-9CB5-8FA1A2CE7C3C}"/>
              </a:ext>
            </a:extLst>
          </p:cNvPr>
          <p:cNvSpPr txBox="1"/>
          <p:nvPr/>
        </p:nvSpPr>
        <p:spPr>
          <a:xfrm>
            <a:off x="2947231" y="5681006"/>
            <a:ext cx="78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aqui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instalar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1980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75817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400140" y="2977140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in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C91BD-0A41-435C-B07C-F316FE928298}"/>
              </a:ext>
            </a:extLst>
          </p:cNvPr>
          <p:cNvSpPr/>
          <p:nvPr/>
        </p:nvSpPr>
        <p:spPr>
          <a:xfrm>
            <a:off x="909545" y="1760135"/>
            <a:ext cx="7273906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  <a:r>
              <a:rPr lang="pt-B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as suas livrarias básicas de data science: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Numpy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Pandas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Scikit-learn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24" name="Picture 4" descr="Resultado de imagem para jupyter notebook">
            <a:extLst>
              <a:ext uri="{FF2B5EF4-FFF2-40B4-BE49-F238E27FC236}">
                <a16:creationId xmlns:a16="http://schemas.microsoft.com/office/drawing/2014/main" id="{93C10C66-A5D0-43A6-8DCE-CA785B41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52" y="3906136"/>
            <a:ext cx="4394544" cy="21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F66F3-A189-4FCE-A287-52CB18DA43DA}"/>
              </a:ext>
            </a:extLst>
          </p:cNvPr>
          <p:cNvSpPr txBox="1"/>
          <p:nvPr/>
        </p:nvSpPr>
        <p:spPr>
          <a:xfrm>
            <a:off x="960549" y="5193232"/>
            <a:ext cx="2353290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Vamos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tentar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no:</a:t>
            </a:r>
          </a:p>
        </p:txBody>
      </p:sp>
    </p:spTree>
    <p:extLst>
      <p:ext uri="{BB962C8B-B14F-4D97-AF65-F5344CB8AC3E}">
        <p14:creationId xmlns:p14="http://schemas.microsoft.com/office/powerpoint/2010/main" val="2548992770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345571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88172" y="3651557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EM PYTHON</a:t>
            </a:r>
          </a:p>
        </p:txBody>
      </p:sp>
      <p:pic>
        <p:nvPicPr>
          <p:cNvPr id="30" name="Picture 4" descr="Resultado de imagem para jupyter notebook">
            <a:extLst>
              <a:ext uri="{FF2B5EF4-FFF2-40B4-BE49-F238E27FC236}">
                <a16:creationId xmlns:a16="http://schemas.microsoft.com/office/drawing/2014/main" id="{6EE3587B-0878-4AB9-AEEA-3240E23B7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2" y="2774370"/>
            <a:ext cx="5434639" cy="27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76449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345571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88172" y="3651557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EM PYTHON</a:t>
            </a:r>
          </a:p>
        </p:txBody>
      </p:sp>
      <p:pic>
        <p:nvPicPr>
          <p:cNvPr id="29698" name="Picture 2" descr="Resultado de imagem para pycharm">
            <a:extLst>
              <a:ext uri="{FF2B5EF4-FFF2-40B4-BE49-F238E27FC236}">
                <a16:creationId xmlns:a16="http://schemas.microsoft.com/office/drawing/2014/main" id="{E23283BC-16AA-4481-AA9A-A8822912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60" y="20843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9B331A-F160-4586-A390-682695187753}"/>
              </a:ext>
            </a:extLst>
          </p:cNvPr>
          <p:cNvSpPr/>
          <p:nvPr/>
        </p:nvSpPr>
        <p:spPr>
          <a:xfrm>
            <a:off x="659260" y="2562287"/>
            <a:ext cx="4229100" cy="2254736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1746" name="Picture 2" descr="Resultado de imagem para flask api">
            <a:extLst>
              <a:ext uri="{FF2B5EF4-FFF2-40B4-BE49-F238E27FC236}">
                <a16:creationId xmlns:a16="http://schemas.microsoft.com/office/drawing/2014/main" id="{68FEF906-7F91-42EC-831A-2033C130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3" y="3015781"/>
            <a:ext cx="3155018" cy="123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04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D9BE9-69EC-4976-A500-61004F4082B0}"/>
              </a:ext>
            </a:extLst>
          </p:cNvPr>
          <p:cNvSpPr txBox="1"/>
          <p:nvPr/>
        </p:nvSpPr>
        <p:spPr>
          <a:xfrm>
            <a:off x="-36711" y="4871499"/>
            <a:ext cx="4806353" cy="1154675"/>
          </a:xfrm>
          <a:prstGeom prst="rect">
            <a:avLst/>
          </a:prstGeom>
          <a:solidFill>
            <a:srgbClr val="000000">
              <a:alpha val="32941"/>
            </a:srgb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“The world’s most valuable resource”</a:t>
            </a:r>
          </a:p>
          <a:p>
            <a:pPr algn="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Economist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Resultado de imagem para oil new data google facebook">
            <a:extLst>
              <a:ext uri="{FF2B5EF4-FFF2-40B4-BE49-F238E27FC236}">
                <a16:creationId xmlns:a16="http://schemas.microsoft.com/office/drawing/2014/main" id="{BA9CE95A-1947-4EED-BFD3-723040FB7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1756667" y="1502422"/>
            <a:ext cx="5667375" cy="29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68241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3455719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88172" y="3651557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EM PYTHON</a:t>
            </a:r>
          </a:p>
        </p:txBody>
      </p:sp>
      <p:pic>
        <p:nvPicPr>
          <p:cNvPr id="29698" name="Picture 2" descr="Resultado de imagem para pycharm">
            <a:extLst>
              <a:ext uri="{FF2B5EF4-FFF2-40B4-BE49-F238E27FC236}">
                <a16:creationId xmlns:a16="http://schemas.microsoft.com/office/drawing/2014/main" id="{E23283BC-16AA-4481-AA9A-A8822912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24" y="379244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B0BB3B-9E92-4D2E-84F0-A75EEECF2B0B}"/>
              </a:ext>
            </a:extLst>
          </p:cNvPr>
          <p:cNvGrpSpPr/>
          <p:nvPr/>
        </p:nvGrpSpPr>
        <p:grpSpPr>
          <a:xfrm>
            <a:off x="257265" y="4038608"/>
            <a:ext cx="4229100" cy="2254736"/>
            <a:chOff x="659260" y="2562287"/>
            <a:chExt cx="4229100" cy="22547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9B331A-F160-4586-A390-682695187753}"/>
                </a:ext>
              </a:extLst>
            </p:cNvPr>
            <p:cNvSpPr/>
            <p:nvPr/>
          </p:nvSpPr>
          <p:spPr>
            <a:xfrm>
              <a:off x="659260" y="2562287"/>
              <a:ext cx="4229100" cy="2254736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1746" name="Picture 2" descr="Resultado de imagem para flask api">
              <a:extLst>
                <a:ext uri="{FF2B5EF4-FFF2-40B4-BE49-F238E27FC236}">
                  <a16:creationId xmlns:a16="http://schemas.microsoft.com/office/drawing/2014/main" id="{68FEF906-7F91-42EC-831A-2033C1301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623" y="3015781"/>
              <a:ext cx="3155018" cy="1234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CBC614-176B-43E3-90FF-6C7C6B1169DC}"/>
              </a:ext>
            </a:extLst>
          </p:cNvPr>
          <p:cNvSpPr txBox="1"/>
          <p:nvPr/>
        </p:nvSpPr>
        <p:spPr>
          <a:xfrm>
            <a:off x="1133475" y="1944561"/>
            <a:ext cx="4229100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hurn data set</a:t>
            </a:r>
          </a:p>
        </p:txBody>
      </p:sp>
    </p:spTree>
    <p:extLst>
      <p:ext uri="{BB962C8B-B14F-4D97-AF65-F5344CB8AC3E}">
        <p14:creationId xmlns:p14="http://schemas.microsoft.com/office/powerpoint/2010/main" val="584581667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05188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424052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560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LIFECYCLE</a:t>
            </a:r>
          </a:p>
        </p:txBody>
      </p:sp>
      <p:pic>
        <p:nvPicPr>
          <p:cNvPr id="33794" name="Picture 2" descr="Resultado de imagem para DATA SCIENCE LIFECYCLE">
            <a:extLst>
              <a:ext uri="{FF2B5EF4-FFF2-40B4-BE49-F238E27FC236}">
                <a16:creationId xmlns:a16="http://schemas.microsoft.com/office/drawing/2014/main" id="{64FD57BA-285C-4A8C-A457-50118410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73" y="1587584"/>
            <a:ext cx="4615167" cy="46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0498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05188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424052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2528B3A-2DF7-47A7-98B9-F0BD6DADE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5"/>
          <a:stretch/>
        </p:blipFill>
        <p:spPr>
          <a:xfrm>
            <a:off x="1219200" y="2376862"/>
            <a:ext cx="6419850" cy="2671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560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4547F-8D6F-47B9-9BC4-4EB4E50A1C21}"/>
              </a:ext>
            </a:extLst>
          </p:cNvPr>
          <p:cNvSpPr txBox="1"/>
          <p:nvPr/>
        </p:nvSpPr>
        <p:spPr>
          <a:xfrm>
            <a:off x="545250" y="1785974"/>
            <a:ext cx="359092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bg1"/>
                </a:solidFill>
              </a:rPr>
              <a:t>Exemplo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prático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36060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3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4108738-EF64-496E-B5FB-867F085F6D7A}"/>
              </a:ext>
            </a:extLst>
          </p:cNvPr>
          <p:cNvSpPr/>
          <p:nvPr/>
        </p:nvSpPr>
        <p:spPr>
          <a:xfrm>
            <a:off x="4745341" y="1957318"/>
            <a:ext cx="978408" cy="3389376"/>
          </a:xfrm>
          <a:prstGeom prst="rect">
            <a:avLst/>
          </a:prstGeom>
          <a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6ECBA7D6-A925-4108-970B-C91B6D7E18FF}"/>
              </a:ext>
            </a:extLst>
          </p:cNvPr>
          <p:cNvSpPr/>
          <p:nvPr/>
        </p:nvSpPr>
        <p:spPr>
          <a:xfrm>
            <a:off x="2657002" y="2012011"/>
            <a:ext cx="978408" cy="3389376"/>
          </a:xfrm>
          <a:prstGeom prst="rect">
            <a:avLst/>
          </a:prstGeom>
          <a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D47FBAE2-D6E3-4372-A474-A5EE335B547A}"/>
              </a:ext>
            </a:extLst>
          </p:cNvPr>
          <p:cNvSpPr/>
          <p:nvPr/>
        </p:nvSpPr>
        <p:spPr>
          <a:xfrm>
            <a:off x="3222713" y="1989564"/>
            <a:ext cx="978408" cy="3389376"/>
          </a:xfrm>
          <a:prstGeom prst="rect">
            <a:avLst/>
          </a:prstGeom>
          <a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1FAFB194-2568-4B5B-BD2E-48B8D6074D98}"/>
              </a:ext>
            </a:extLst>
          </p:cNvPr>
          <p:cNvSpPr/>
          <p:nvPr/>
        </p:nvSpPr>
        <p:spPr>
          <a:xfrm>
            <a:off x="4247274" y="2031408"/>
            <a:ext cx="978408" cy="3389376"/>
          </a:xfrm>
          <a:prstGeom prst="rect">
            <a:avLst/>
          </a:prstGeom>
          <a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DBB96F8B-2B78-41C9-8E23-94673DC868AA}"/>
              </a:ext>
            </a:extLst>
          </p:cNvPr>
          <p:cNvSpPr/>
          <p:nvPr/>
        </p:nvSpPr>
        <p:spPr>
          <a:xfrm>
            <a:off x="3782268" y="2097324"/>
            <a:ext cx="978408" cy="3389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7282164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4108738-EF64-496E-B5FB-867F085F6D7A}"/>
              </a:ext>
            </a:extLst>
          </p:cNvPr>
          <p:cNvSpPr/>
          <p:nvPr/>
        </p:nvSpPr>
        <p:spPr>
          <a:xfrm>
            <a:off x="6587761" y="1794801"/>
            <a:ext cx="978408" cy="3389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8F59DF-7355-4A06-A91D-DD5C423E0B49}"/>
              </a:ext>
            </a:extLst>
          </p:cNvPr>
          <p:cNvSpPr/>
          <p:nvPr/>
        </p:nvSpPr>
        <p:spPr>
          <a:xfrm>
            <a:off x="500909" y="2952920"/>
            <a:ext cx="6045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 latinLnBrk="1" hangingPunct="0"/>
            <a:r>
              <a:rPr lang="pt-BR" sz="2000" dirty="0">
                <a:solidFill>
                  <a:schemeClr val="bg1"/>
                </a:solidFill>
              </a:rPr>
              <a:t>“Um data scientist é alguém melhor a estatistica do</a:t>
            </a:r>
          </a:p>
          <a:p>
            <a:pPr algn="l" rtl="0" latinLnBrk="1" hangingPunct="0"/>
            <a:r>
              <a:rPr lang="pt-BR" sz="2000" dirty="0">
                <a:solidFill>
                  <a:schemeClr val="bg1"/>
                </a:solidFill>
              </a:rPr>
              <a:t>que qualquer engenheiro de software e melhor a</a:t>
            </a:r>
          </a:p>
          <a:p>
            <a:pPr algn="l" rtl="0" latinLnBrk="1" hangingPunct="0"/>
            <a:r>
              <a:rPr lang="pt-BR" sz="2000" dirty="0">
                <a:solidFill>
                  <a:schemeClr val="bg1"/>
                </a:solidFill>
              </a:rPr>
              <a:t>engenharia de software do que qualquer estatistico.”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229AF-29DF-4AAC-88F4-91DB1148A7E1}"/>
              </a:ext>
            </a:extLst>
          </p:cNvPr>
          <p:cNvSpPr txBox="1"/>
          <p:nvPr/>
        </p:nvSpPr>
        <p:spPr>
          <a:xfrm>
            <a:off x="-36711" y="2453610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SCIENTISTS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08688211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4108738-EF64-496E-B5FB-867F085F6D7A}"/>
              </a:ext>
            </a:extLst>
          </p:cNvPr>
          <p:cNvSpPr/>
          <p:nvPr/>
        </p:nvSpPr>
        <p:spPr>
          <a:xfrm>
            <a:off x="3957798" y="2220986"/>
            <a:ext cx="619926" cy="2147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229AF-29DF-4AAC-88F4-91DB1148A7E1}"/>
              </a:ext>
            </a:extLst>
          </p:cNvPr>
          <p:cNvSpPr txBox="1"/>
          <p:nvPr/>
        </p:nvSpPr>
        <p:spPr>
          <a:xfrm>
            <a:off x="1643140" y="1362536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CENTRALIZAÇÃO DE COMPETÊNCIAS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C8E21-8194-4E9B-8DE7-9B173D022DF9}"/>
              </a:ext>
            </a:extLst>
          </p:cNvPr>
          <p:cNvGrpSpPr/>
          <p:nvPr/>
        </p:nvGrpSpPr>
        <p:grpSpPr>
          <a:xfrm>
            <a:off x="1417708" y="1853055"/>
            <a:ext cx="2517014" cy="1276731"/>
            <a:chOff x="763523" y="2327148"/>
            <a:chExt cx="2517014" cy="1276731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6D547D11-77A8-4F18-ACD6-385CA549C9A3}"/>
                </a:ext>
              </a:extLst>
            </p:cNvPr>
            <p:cNvSpPr/>
            <p:nvPr/>
          </p:nvSpPr>
          <p:spPr>
            <a:xfrm>
              <a:off x="2792857" y="3201289"/>
              <a:ext cx="487680" cy="402590"/>
            </a:xfrm>
            <a:custGeom>
              <a:avLst/>
              <a:gdLst/>
              <a:ahLst/>
              <a:cxnLst/>
              <a:rect l="l" t="t" r="r" b="b"/>
              <a:pathLst>
                <a:path w="487679" h="402589">
                  <a:moveTo>
                    <a:pt x="92329" y="0"/>
                  </a:moveTo>
                  <a:lnTo>
                    <a:pt x="0" y="159893"/>
                  </a:lnTo>
                  <a:lnTo>
                    <a:pt x="281559" y="322452"/>
                  </a:lnTo>
                  <a:lnTo>
                    <a:pt x="235331" y="402463"/>
                  </a:lnTo>
                  <a:lnTo>
                    <a:pt x="487680" y="334899"/>
                  </a:lnTo>
                  <a:lnTo>
                    <a:pt x="441427" y="162560"/>
                  </a:lnTo>
                  <a:lnTo>
                    <a:pt x="373888" y="162560"/>
                  </a:lnTo>
                  <a:lnTo>
                    <a:pt x="92329" y="0"/>
                  </a:lnTo>
                  <a:close/>
                </a:path>
                <a:path w="487679" h="402589">
                  <a:moveTo>
                    <a:pt x="419988" y="82676"/>
                  </a:moveTo>
                  <a:lnTo>
                    <a:pt x="373888" y="162560"/>
                  </a:lnTo>
                  <a:lnTo>
                    <a:pt x="441427" y="162560"/>
                  </a:lnTo>
                  <a:lnTo>
                    <a:pt x="419988" y="82676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2BD42DB6-9ED8-4AC9-B593-FF812BBB8775}"/>
                </a:ext>
              </a:extLst>
            </p:cNvPr>
            <p:cNvSpPr txBox="1"/>
            <p:nvPr/>
          </p:nvSpPr>
          <p:spPr>
            <a:xfrm>
              <a:off x="763523" y="2327148"/>
              <a:ext cx="2315210" cy="115416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D13768-797C-4140-95AF-3F802B44B174}"/>
              </a:ext>
            </a:extLst>
          </p:cNvPr>
          <p:cNvGrpSpPr/>
          <p:nvPr/>
        </p:nvGrpSpPr>
        <p:grpSpPr>
          <a:xfrm>
            <a:off x="4627931" y="1836361"/>
            <a:ext cx="2508250" cy="1263649"/>
            <a:chOff x="4214114" y="2327148"/>
            <a:chExt cx="2508250" cy="1263649"/>
          </a:xfrm>
        </p:grpSpPr>
        <p:sp>
          <p:nvSpPr>
            <p:cNvPr id="38" name="object 2">
              <a:extLst>
                <a:ext uri="{FF2B5EF4-FFF2-40B4-BE49-F238E27FC236}">
                  <a16:creationId xmlns:a16="http://schemas.microsoft.com/office/drawing/2014/main" id="{7CAB2CCE-4201-456C-B9C6-3F235A812B8C}"/>
                </a:ext>
              </a:extLst>
            </p:cNvPr>
            <p:cNvSpPr/>
            <p:nvPr/>
          </p:nvSpPr>
          <p:spPr>
            <a:xfrm>
              <a:off x="4214114" y="3164713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0" y="164591"/>
                  </a:moveTo>
                  <a:lnTo>
                    <a:pt x="0" y="425703"/>
                  </a:lnTo>
                  <a:lnTo>
                    <a:pt x="261112" y="425703"/>
                  </a:lnTo>
                  <a:lnTo>
                    <a:pt x="195834" y="360425"/>
                  </a:lnTo>
                  <a:lnTo>
                    <a:pt x="326389" y="229870"/>
                  </a:lnTo>
                  <a:lnTo>
                    <a:pt x="65277" y="229870"/>
                  </a:lnTo>
                  <a:lnTo>
                    <a:pt x="0" y="164591"/>
                  </a:lnTo>
                  <a:close/>
                </a:path>
                <a:path w="426085" h="426085">
                  <a:moveTo>
                    <a:pt x="295148" y="0"/>
                  </a:moveTo>
                  <a:lnTo>
                    <a:pt x="65277" y="229870"/>
                  </a:lnTo>
                  <a:lnTo>
                    <a:pt x="326389" y="229870"/>
                  </a:lnTo>
                  <a:lnTo>
                    <a:pt x="425703" y="130556"/>
                  </a:lnTo>
                  <a:lnTo>
                    <a:pt x="29514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BEAC11D9-4278-4A64-93DB-5CD93A0E92BA}"/>
                </a:ext>
              </a:extLst>
            </p:cNvPr>
            <p:cNvSpPr txBox="1"/>
            <p:nvPr/>
          </p:nvSpPr>
          <p:spPr>
            <a:xfrm>
              <a:off x="4405884" y="2327148"/>
              <a:ext cx="2316480" cy="1154803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705B1F-C2D6-4C5C-975E-61A15AAD6A42}"/>
              </a:ext>
            </a:extLst>
          </p:cNvPr>
          <p:cNvGrpSpPr/>
          <p:nvPr/>
        </p:nvGrpSpPr>
        <p:grpSpPr>
          <a:xfrm>
            <a:off x="1602612" y="3747829"/>
            <a:ext cx="2495803" cy="1174716"/>
            <a:chOff x="763523" y="4174235"/>
            <a:chExt cx="2495803" cy="1174716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6D672A5C-CA39-48B6-9D49-79A55B7079BB}"/>
                </a:ext>
              </a:extLst>
            </p:cNvPr>
            <p:cNvSpPr/>
            <p:nvPr/>
          </p:nvSpPr>
          <p:spPr>
            <a:xfrm>
              <a:off x="2833242" y="4174235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425704" y="0"/>
                  </a:moveTo>
                  <a:lnTo>
                    <a:pt x="164592" y="0"/>
                  </a:lnTo>
                  <a:lnTo>
                    <a:pt x="229869" y="65277"/>
                  </a:lnTo>
                  <a:lnTo>
                    <a:pt x="0" y="295275"/>
                  </a:lnTo>
                  <a:lnTo>
                    <a:pt x="130556" y="425831"/>
                  </a:lnTo>
                  <a:lnTo>
                    <a:pt x="360425" y="195961"/>
                  </a:lnTo>
                  <a:lnTo>
                    <a:pt x="425704" y="195961"/>
                  </a:lnTo>
                  <a:lnTo>
                    <a:pt x="425704" y="0"/>
                  </a:lnTo>
                  <a:close/>
                </a:path>
                <a:path w="426085" h="426085">
                  <a:moveTo>
                    <a:pt x="425704" y="195961"/>
                  </a:moveTo>
                  <a:lnTo>
                    <a:pt x="360425" y="195961"/>
                  </a:lnTo>
                  <a:lnTo>
                    <a:pt x="425704" y="261238"/>
                  </a:lnTo>
                  <a:lnTo>
                    <a:pt x="425704" y="195961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4">
              <a:extLst>
                <a:ext uri="{FF2B5EF4-FFF2-40B4-BE49-F238E27FC236}">
                  <a16:creationId xmlns:a16="http://schemas.microsoft.com/office/drawing/2014/main" id="{36254A4D-FF03-4597-89A3-75DCE816D7C3}"/>
                </a:ext>
              </a:extLst>
            </p:cNvPr>
            <p:cNvSpPr txBox="1"/>
            <p:nvPr/>
          </p:nvSpPr>
          <p:spPr>
            <a:xfrm>
              <a:off x="763523" y="4328159"/>
              <a:ext cx="2315210" cy="102079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9" name="object 3">
            <a:extLst>
              <a:ext uri="{FF2B5EF4-FFF2-40B4-BE49-F238E27FC236}">
                <a16:creationId xmlns:a16="http://schemas.microsoft.com/office/drawing/2014/main" id="{4629932B-9C79-4690-A112-3E8D5269AC06}"/>
              </a:ext>
            </a:extLst>
          </p:cNvPr>
          <p:cNvSpPr/>
          <p:nvPr/>
        </p:nvSpPr>
        <p:spPr>
          <a:xfrm>
            <a:off x="4564671" y="3726324"/>
            <a:ext cx="483234" cy="406400"/>
          </a:xfrm>
          <a:custGeom>
            <a:avLst/>
            <a:gdLst/>
            <a:ahLst/>
            <a:cxnLst/>
            <a:rect l="l" t="t" r="r" b="b"/>
            <a:pathLst>
              <a:path w="483235" h="406400">
                <a:moveTo>
                  <a:pt x="463577" y="236473"/>
                </a:moveTo>
                <a:lnTo>
                  <a:pt x="109474" y="236473"/>
                </a:lnTo>
                <a:lnTo>
                  <a:pt x="386841" y="405891"/>
                </a:lnTo>
                <a:lnTo>
                  <a:pt x="483107" y="248411"/>
                </a:lnTo>
                <a:lnTo>
                  <a:pt x="463577" y="236473"/>
                </a:lnTo>
                <a:close/>
              </a:path>
              <a:path w="483235" h="406400">
                <a:moveTo>
                  <a:pt x="253873" y="0"/>
                </a:moveTo>
                <a:lnTo>
                  <a:pt x="0" y="61340"/>
                </a:lnTo>
                <a:lnTo>
                  <a:pt x="61213" y="315213"/>
                </a:lnTo>
                <a:lnTo>
                  <a:pt x="109474" y="236473"/>
                </a:lnTo>
                <a:lnTo>
                  <a:pt x="463577" y="236473"/>
                </a:lnTo>
                <a:lnTo>
                  <a:pt x="205739" y="78866"/>
                </a:lnTo>
                <a:lnTo>
                  <a:pt x="253873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BE92AB43-B7AA-4D51-9F89-2D011CB8C2E1}"/>
              </a:ext>
            </a:extLst>
          </p:cNvPr>
          <p:cNvSpPr txBox="1"/>
          <p:nvPr/>
        </p:nvSpPr>
        <p:spPr>
          <a:xfrm>
            <a:off x="4862233" y="3894218"/>
            <a:ext cx="2329180" cy="1020792"/>
          </a:xfrm>
          <a:prstGeom prst="rect">
            <a:avLst/>
          </a:prstGeom>
          <a:solidFill>
            <a:srgbClr val="C55A1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F7F20-D347-488E-9C2E-148149675D48}"/>
              </a:ext>
            </a:extLst>
          </p:cNvPr>
          <p:cNvSpPr txBox="1"/>
          <p:nvPr/>
        </p:nvSpPr>
        <p:spPr>
          <a:xfrm>
            <a:off x="-331395" y="3789690"/>
            <a:ext cx="72197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E3E6D5-0CA6-4ED2-A06F-3D82A4838B9B}"/>
              </a:ext>
            </a:extLst>
          </p:cNvPr>
          <p:cNvSpPr txBox="1"/>
          <p:nvPr/>
        </p:nvSpPr>
        <p:spPr>
          <a:xfrm>
            <a:off x="1489599" y="2031781"/>
            <a:ext cx="222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 DE  DOMINIO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SOFT SKILS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1BAC43-E940-4ED7-A559-2110BB5AAB3B}"/>
              </a:ext>
            </a:extLst>
          </p:cNvPr>
          <p:cNvSpPr txBox="1"/>
          <p:nvPr/>
        </p:nvSpPr>
        <p:spPr>
          <a:xfrm>
            <a:off x="4931361" y="2030915"/>
            <a:ext cx="236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COMUNICAÇÃO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VISUALIZAÇÃO DE  DADOS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0863A-3530-4179-9777-322110129E43}"/>
              </a:ext>
            </a:extLst>
          </p:cNvPr>
          <p:cNvSpPr txBox="1"/>
          <p:nvPr/>
        </p:nvSpPr>
        <p:spPr>
          <a:xfrm>
            <a:off x="1632061" y="4101783"/>
            <a:ext cx="229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PROGRAMAÇÃO  E BASES DE DADOS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BAD467-F0E0-416F-8C85-35B71D73D02B}"/>
              </a:ext>
            </a:extLst>
          </p:cNvPr>
          <p:cNvSpPr txBox="1"/>
          <p:nvPr/>
        </p:nvSpPr>
        <p:spPr>
          <a:xfrm>
            <a:off x="5047905" y="4144082"/>
            <a:ext cx="209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  &amp; ESTATISTICA</a:t>
            </a:r>
          </a:p>
        </p:txBody>
      </p:sp>
    </p:spTree>
    <p:extLst>
      <p:ext uri="{BB962C8B-B14F-4D97-AF65-F5344CB8AC3E}">
        <p14:creationId xmlns:p14="http://schemas.microsoft.com/office/powerpoint/2010/main" val="326542801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94108738-EF64-496E-B5FB-867F085F6D7A}"/>
              </a:ext>
            </a:extLst>
          </p:cNvPr>
          <p:cNvSpPr/>
          <p:nvPr/>
        </p:nvSpPr>
        <p:spPr>
          <a:xfrm>
            <a:off x="3957798" y="2220986"/>
            <a:ext cx="619926" cy="2147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229AF-29DF-4AAC-88F4-91DB1148A7E1}"/>
              </a:ext>
            </a:extLst>
          </p:cNvPr>
          <p:cNvSpPr txBox="1"/>
          <p:nvPr/>
        </p:nvSpPr>
        <p:spPr>
          <a:xfrm>
            <a:off x="1643140" y="1362536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CENTRALIZAÇÃO DE COMPETÊNCIAS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C8E21-8194-4E9B-8DE7-9B173D022DF9}"/>
              </a:ext>
            </a:extLst>
          </p:cNvPr>
          <p:cNvGrpSpPr/>
          <p:nvPr/>
        </p:nvGrpSpPr>
        <p:grpSpPr>
          <a:xfrm>
            <a:off x="1417708" y="1853055"/>
            <a:ext cx="2517014" cy="1276731"/>
            <a:chOff x="763523" y="2327148"/>
            <a:chExt cx="2517014" cy="1276731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6D547D11-77A8-4F18-ACD6-385CA549C9A3}"/>
                </a:ext>
              </a:extLst>
            </p:cNvPr>
            <p:cNvSpPr/>
            <p:nvPr/>
          </p:nvSpPr>
          <p:spPr>
            <a:xfrm>
              <a:off x="2792857" y="3201289"/>
              <a:ext cx="487680" cy="402590"/>
            </a:xfrm>
            <a:custGeom>
              <a:avLst/>
              <a:gdLst/>
              <a:ahLst/>
              <a:cxnLst/>
              <a:rect l="l" t="t" r="r" b="b"/>
              <a:pathLst>
                <a:path w="487679" h="402589">
                  <a:moveTo>
                    <a:pt x="92329" y="0"/>
                  </a:moveTo>
                  <a:lnTo>
                    <a:pt x="0" y="159893"/>
                  </a:lnTo>
                  <a:lnTo>
                    <a:pt x="281559" y="322452"/>
                  </a:lnTo>
                  <a:lnTo>
                    <a:pt x="235331" y="402463"/>
                  </a:lnTo>
                  <a:lnTo>
                    <a:pt x="487680" y="334899"/>
                  </a:lnTo>
                  <a:lnTo>
                    <a:pt x="441427" y="162560"/>
                  </a:lnTo>
                  <a:lnTo>
                    <a:pt x="373888" y="162560"/>
                  </a:lnTo>
                  <a:lnTo>
                    <a:pt x="92329" y="0"/>
                  </a:lnTo>
                  <a:close/>
                </a:path>
                <a:path w="487679" h="402589">
                  <a:moveTo>
                    <a:pt x="419988" y="82676"/>
                  </a:moveTo>
                  <a:lnTo>
                    <a:pt x="373888" y="162560"/>
                  </a:lnTo>
                  <a:lnTo>
                    <a:pt x="441427" y="162560"/>
                  </a:lnTo>
                  <a:lnTo>
                    <a:pt x="419988" y="82676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2BD42DB6-9ED8-4AC9-B593-FF812BBB8775}"/>
                </a:ext>
              </a:extLst>
            </p:cNvPr>
            <p:cNvSpPr txBox="1"/>
            <p:nvPr/>
          </p:nvSpPr>
          <p:spPr>
            <a:xfrm>
              <a:off x="763523" y="2327148"/>
              <a:ext cx="2315210" cy="115416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D13768-797C-4140-95AF-3F802B44B174}"/>
              </a:ext>
            </a:extLst>
          </p:cNvPr>
          <p:cNvGrpSpPr/>
          <p:nvPr/>
        </p:nvGrpSpPr>
        <p:grpSpPr>
          <a:xfrm>
            <a:off x="4627931" y="1836361"/>
            <a:ext cx="2508250" cy="1263649"/>
            <a:chOff x="4214114" y="2327148"/>
            <a:chExt cx="2508250" cy="1263649"/>
          </a:xfrm>
        </p:grpSpPr>
        <p:sp>
          <p:nvSpPr>
            <p:cNvPr id="38" name="object 2">
              <a:extLst>
                <a:ext uri="{FF2B5EF4-FFF2-40B4-BE49-F238E27FC236}">
                  <a16:creationId xmlns:a16="http://schemas.microsoft.com/office/drawing/2014/main" id="{7CAB2CCE-4201-456C-B9C6-3F235A812B8C}"/>
                </a:ext>
              </a:extLst>
            </p:cNvPr>
            <p:cNvSpPr/>
            <p:nvPr/>
          </p:nvSpPr>
          <p:spPr>
            <a:xfrm>
              <a:off x="4214114" y="3164713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0" y="164591"/>
                  </a:moveTo>
                  <a:lnTo>
                    <a:pt x="0" y="425703"/>
                  </a:lnTo>
                  <a:lnTo>
                    <a:pt x="261112" y="425703"/>
                  </a:lnTo>
                  <a:lnTo>
                    <a:pt x="195834" y="360425"/>
                  </a:lnTo>
                  <a:lnTo>
                    <a:pt x="326389" y="229870"/>
                  </a:lnTo>
                  <a:lnTo>
                    <a:pt x="65277" y="229870"/>
                  </a:lnTo>
                  <a:lnTo>
                    <a:pt x="0" y="164591"/>
                  </a:lnTo>
                  <a:close/>
                </a:path>
                <a:path w="426085" h="426085">
                  <a:moveTo>
                    <a:pt x="295148" y="0"/>
                  </a:moveTo>
                  <a:lnTo>
                    <a:pt x="65277" y="229870"/>
                  </a:lnTo>
                  <a:lnTo>
                    <a:pt x="326389" y="229870"/>
                  </a:lnTo>
                  <a:lnTo>
                    <a:pt x="425703" y="130556"/>
                  </a:lnTo>
                  <a:lnTo>
                    <a:pt x="29514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BEAC11D9-4278-4A64-93DB-5CD93A0E92BA}"/>
                </a:ext>
              </a:extLst>
            </p:cNvPr>
            <p:cNvSpPr txBox="1"/>
            <p:nvPr/>
          </p:nvSpPr>
          <p:spPr>
            <a:xfrm>
              <a:off x="4405884" y="2327148"/>
              <a:ext cx="2316480" cy="1154803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705B1F-C2D6-4C5C-975E-61A15AAD6A42}"/>
              </a:ext>
            </a:extLst>
          </p:cNvPr>
          <p:cNvGrpSpPr/>
          <p:nvPr/>
        </p:nvGrpSpPr>
        <p:grpSpPr>
          <a:xfrm>
            <a:off x="1602612" y="3747829"/>
            <a:ext cx="2495803" cy="1174716"/>
            <a:chOff x="763523" y="4174235"/>
            <a:chExt cx="2495803" cy="1174716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6D672A5C-CA39-48B6-9D49-79A55B7079BB}"/>
                </a:ext>
              </a:extLst>
            </p:cNvPr>
            <p:cNvSpPr/>
            <p:nvPr/>
          </p:nvSpPr>
          <p:spPr>
            <a:xfrm>
              <a:off x="2833242" y="4174235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425704" y="0"/>
                  </a:moveTo>
                  <a:lnTo>
                    <a:pt x="164592" y="0"/>
                  </a:lnTo>
                  <a:lnTo>
                    <a:pt x="229869" y="65277"/>
                  </a:lnTo>
                  <a:lnTo>
                    <a:pt x="0" y="295275"/>
                  </a:lnTo>
                  <a:lnTo>
                    <a:pt x="130556" y="425831"/>
                  </a:lnTo>
                  <a:lnTo>
                    <a:pt x="360425" y="195961"/>
                  </a:lnTo>
                  <a:lnTo>
                    <a:pt x="425704" y="195961"/>
                  </a:lnTo>
                  <a:lnTo>
                    <a:pt x="425704" y="0"/>
                  </a:lnTo>
                  <a:close/>
                </a:path>
                <a:path w="426085" h="426085">
                  <a:moveTo>
                    <a:pt x="425704" y="195961"/>
                  </a:moveTo>
                  <a:lnTo>
                    <a:pt x="360425" y="195961"/>
                  </a:lnTo>
                  <a:lnTo>
                    <a:pt x="425704" y="261238"/>
                  </a:lnTo>
                  <a:lnTo>
                    <a:pt x="425704" y="195961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4">
              <a:extLst>
                <a:ext uri="{FF2B5EF4-FFF2-40B4-BE49-F238E27FC236}">
                  <a16:creationId xmlns:a16="http://schemas.microsoft.com/office/drawing/2014/main" id="{36254A4D-FF03-4597-89A3-75DCE816D7C3}"/>
                </a:ext>
              </a:extLst>
            </p:cNvPr>
            <p:cNvSpPr txBox="1"/>
            <p:nvPr/>
          </p:nvSpPr>
          <p:spPr>
            <a:xfrm>
              <a:off x="763523" y="4328159"/>
              <a:ext cx="2315210" cy="102079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9" name="object 3">
            <a:extLst>
              <a:ext uri="{FF2B5EF4-FFF2-40B4-BE49-F238E27FC236}">
                <a16:creationId xmlns:a16="http://schemas.microsoft.com/office/drawing/2014/main" id="{4629932B-9C79-4690-A112-3E8D5269AC06}"/>
              </a:ext>
            </a:extLst>
          </p:cNvPr>
          <p:cNvSpPr/>
          <p:nvPr/>
        </p:nvSpPr>
        <p:spPr>
          <a:xfrm>
            <a:off x="4564671" y="3726324"/>
            <a:ext cx="483234" cy="406400"/>
          </a:xfrm>
          <a:custGeom>
            <a:avLst/>
            <a:gdLst/>
            <a:ahLst/>
            <a:cxnLst/>
            <a:rect l="l" t="t" r="r" b="b"/>
            <a:pathLst>
              <a:path w="483235" h="406400">
                <a:moveTo>
                  <a:pt x="463577" y="236473"/>
                </a:moveTo>
                <a:lnTo>
                  <a:pt x="109474" y="236473"/>
                </a:lnTo>
                <a:lnTo>
                  <a:pt x="386841" y="405891"/>
                </a:lnTo>
                <a:lnTo>
                  <a:pt x="483107" y="248411"/>
                </a:lnTo>
                <a:lnTo>
                  <a:pt x="463577" y="236473"/>
                </a:lnTo>
                <a:close/>
              </a:path>
              <a:path w="483235" h="406400">
                <a:moveTo>
                  <a:pt x="253873" y="0"/>
                </a:moveTo>
                <a:lnTo>
                  <a:pt x="0" y="61340"/>
                </a:lnTo>
                <a:lnTo>
                  <a:pt x="61213" y="315213"/>
                </a:lnTo>
                <a:lnTo>
                  <a:pt x="109474" y="236473"/>
                </a:lnTo>
                <a:lnTo>
                  <a:pt x="463577" y="236473"/>
                </a:lnTo>
                <a:lnTo>
                  <a:pt x="205739" y="78866"/>
                </a:lnTo>
                <a:lnTo>
                  <a:pt x="253873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BE92AB43-B7AA-4D51-9F89-2D011CB8C2E1}"/>
              </a:ext>
            </a:extLst>
          </p:cNvPr>
          <p:cNvSpPr txBox="1"/>
          <p:nvPr/>
        </p:nvSpPr>
        <p:spPr>
          <a:xfrm>
            <a:off x="4862233" y="3894218"/>
            <a:ext cx="2329180" cy="1020792"/>
          </a:xfrm>
          <a:prstGeom prst="rect">
            <a:avLst/>
          </a:prstGeom>
          <a:solidFill>
            <a:srgbClr val="C55A1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F7F20-D347-488E-9C2E-148149675D48}"/>
              </a:ext>
            </a:extLst>
          </p:cNvPr>
          <p:cNvSpPr txBox="1"/>
          <p:nvPr/>
        </p:nvSpPr>
        <p:spPr>
          <a:xfrm>
            <a:off x="-331395" y="3789690"/>
            <a:ext cx="72197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E3E6D5-0CA6-4ED2-A06F-3D82A4838B9B}"/>
              </a:ext>
            </a:extLst>
          </p:cNvPr>
          <p:cNvSpPr txBox="1"/>
          <p:nvPr/>
        </p:nvSpPr>
        <p:spPr>
          <a:xfrm>
            <a:off x="1489599" y="2031781"/>
            <a:ext cx="222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 DE  DOMINIO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SOFT SKILS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1BAC43-E940-4ED7-A559-2110BB5AAB3B}"/>
              </a:ext>
            </a:extLst>
          </p:cNvPr>
          <p:cNvSpPr txBox="1"/>
          <p:nvPr/>
        </p:nvSpPr>
        <p:spPr>
          <a:xfrm>
            <a:off x="4931361" y="2030915"/>
            <a:ext cx="236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COMUNICAÇÃO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VISUALIZAÇÃO DE  DADOS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0863A-3530-4179-9777-322110129E43}"/>
              </a:ext>
            </a:extLst>
          </p:cNvPr>
          <p:cNvSpPr txBox="1"/>
          <p:nvPr/>
        </p:nvSpPr>
        <p:spPr>
          <a:xfrm>
            <a:off x="1632061" y="4101783"/>
            <a:ext cx="229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PROGRAMAÇÃO  E BASES DE DADOS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BAD467-F0E0-416F-8C85-35B71D73D02B}"/>
              </a:ext>
            </a:extLst>
          </p:cNvPr>
          <p:cNvSpPr txBox="1"/>
          <p:nvPr/>
        </p:nvSpPr>
        <p:spPr>
          <a:xfrm>
            <a:off x="5047905" y="4144082"/>
            <a:ext cx="209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  &amp; ESTATISTICA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055B1D-2D35-4EEF-843F-8ABF4FFBF767}"/>
              </a:ext>
            </a:extLst>
          </p:cNvPr>
          <p:cNvGrpSpPr/>
          <p:nvPr/>
        </p:nvGrpSpPr>
        <p:grpSpPr>
          <a:xfrm>
            <a:off x="257265" y="4734890"/>
            <a:ext cx="4232365" cy="1712344"/>
            <a:chOff x="5216665" y="2168139"/>
            <a:chExt cx="4286931" cy="171234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B2ED532-9CD2-4E31-967C-CE2EE6C38F9E}"/>
                </a:ext>
              </a:extLst>
            </p:cNvPr>
            <p:cNvSpPr/>
            <p:nvPr/>
          </p:nvSpPr>
          <p:spPr>
            <a:xfrm>
              <a:off x="5216665" y="2168139"/>
              <a:ext cx="4286931" cy="1666076"/>
            </a:xfrm>
            <a:prstGeom prst="rect">
              <a:avLst/>
            </a:prstGeom>
            <a:solidFill>
              <a:srgbClr val="A3A2A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6E0F25-6F40-40B1-8A74-BD9A3E030021}"/>
                </a:ext>
              </a:extLst>
            </p:cNvPr>
            <p:cNvSpPr txBox="1"/>
            <p:nvPr/>
          </p:nvSpPr>
          <p:spPr>
            <a:xfrm>
              <a:off x="5261425" y="2310823"/>
              <a:ext cx="40483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VANTAGENS</a:t>
              </a:r>
            </a:p>
            <a:p>
              <a:endParaRPr lang="pt-BR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Autonomia para pensar e desenvolver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Maior foco na arquitura como um todo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Setup rápido para pequenos projetos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5F54F5-D4E9-48DD-B238-CF4E6F20DF62}"/>
              </a:ext>
            </a:extLst>
          </p:cNvPr>
          <p:cNvGrpSpPr/>
          <p:nvPr/>
        </p:nvGrpSpPr>
        <p:grpSpPr>
          <a:xfrm>
            <a:off x="4597807" y="4734890"/>
            <a:ext cx="4232365" cy="2192644"/>
            <a:chOff x="5216665" y="2180282"/>
            <a:chExt cx="4286931" cy="219264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F63C3E-4EC0-4BBA-9388-42D7EB9E8E74}"/>
                </a:ext>
              </a:extLst>
            </p:cNvPr>
            <p:cNvSpPr/>
            <p:nvPr/>
          </p:nvSpPr>
          <p:spPr>
            <a:xfrm>
              <a:off x="5216665" y="2180282"/>
              <a:ext cx="4286931" cy="1641794"/>
            </a:xfrm>
            <a:prstGeom prst="rect">
              <a:avLst/>
            </a:prstGeom>
            <a:solidFill>
              <a:srgbClr val="A3A2A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FC11F7-A73C-455C-84DE-15F809378A0C}"/>
                </a:ext>
              </a:extLst>
            </p:cNvPr>
            <p:cNvSpPr txBox="1"/>
            <p:nvPr/>
          </p:nvSpPr>
          <p:spPr>
            <a:xfrm>
              <a:off x="5261425" y="2310823"/>
              <a:ext cx="404830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DESVANTAGENS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Dificuldade gestão em grandes  projetos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Falta de competências especificas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Replicação de erros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Reduzida partilha de conhecimento</a:t>
              </a:r>
            </a:p>
            <a:p>
              <a:pPr algn="l"/>
              <a:endPara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23142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229AF-29DF-4AAC-88F4-91DB1148A7E1}"/>
              </a:ext>
            </a:extLst>
          </p:cNvPr>
          <p:cNvSpPr txBox="1"/>
          <p:nvPr/>
        </p:nvSpPr>
        <p:spPr>
          <a:xfrm>
            <a:off x="1643140" y="1362536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DES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CENTRALIZAÇÃO DE COMPETÊNCIAS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C8E21-8194-4E9B-8DE7-9B173D022DF9}"/>
              </a:ext>
            </a:extLst>
          </p:cNvPr>
          <p:cNvGrpSpPr/>
          <p:nvPr/>
        </p:nvGrpSpPr>
        <p:grpSpPr>
          <a:xfrm>
            <a:off x="1417708" y="1853055"/>
            <a:ext cx="2517014" cy="1276731"/>
            <a:chOff x="763523" y="2327148"/>
            <a:chExt cx="2517014" cy="1276731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6D547D11-77A8-4F18-ACD6-385CA549C9A3}"/>
                </a:ext>
              </a:extLst>
            </p:cNvPr>
            <p:cNvSpPr/>
            <p:nvPr/>
          </p:nvSpPr>
          <p:spPr>
            <a:xfrm>
              <a:off x="2792857" y="3201289"/>
              <a:ext cx="487680" cy="402590"/>
            </a:xfrm>
            <a:custGeom>
              <a:avLst/>
              <a:gdLst/>
              <a:ahLst/>
              <a:cxnLst/>
              <a:rect l="l" t="t" r="r" b="b"/>
              <a:pathLst>
                <a:path w="487679" h="402589">
                  <a:moveTo>
                    <a:pt x="92329" y="0"/>
                  </a:moveTo>
                  <a:lnTo>
                    <a:pt x="0" y="159893"/>
                  </a:lnTo>
                  <a:lnTo>
                    <a:pt x="281559" y="322452"/>
                  </a:lnTo>
                  <a:lnTo>
                    <a:pt x="235331" y="402463"/>
                  </a:lnTo>
                  <a:lnTo>
                    <a:pt x="487680" y="334899"/>
                  </a:lnTo>
                  <a:lnTo>
                    <a:pt x="441427" y="162560"/>
                  </a:lnTo>
                  <a:lnTo>
                    <a:pt x="373888" y="162560"/>
                  </a:lnTo>
                  <a:lnTo>
                    <a:pt x="92329" y="0"/>
                  </a:lnTo>
                  <a:close/>
                </a:path>
                <a:path w="487679" h="402589">
                  <a:moveTo>
                    <a:pt x="419988" y="82676"/>
                  </a:moveTo>
                  <a:lnTo>
                    <a:pt x="373888" y="162560"/>
                  </a:lnTo>
                  <a:lnTo>
                    <a:pt x="441427" y="162560"/>
                  </a:lnTo>
                  <a:lnTo>
                    <a:pt x="419988" y="82676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2BD42DB6-9ED8-4AC9-B593-FF812BBB8775}"/>
                </a:ext>
              </a:extLst>
            </p:cNvPr>
            <p:cNvSpPr txBox="1"/>
            <p:nvPr/>
          </p:nvSpPr>
          <p:spPr>
            <a:xfrm>
              <a:off x="763523" y="2327148"/>
              <a:ext cx="2315210" cy="115416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D13768-797C-4140-95AF-3F802B44B174}"/>
              </a:ext>
            </a:extLst>
          </p:cNvPr>
          <p:cNvGrpSpPr/>
          <p:nvPr/>
        </p:nvGrpSpPr>
        <p:grpSpPr>
          <a:xfrm>
            <a:off x="4627931" y="1836361"/>
            <a:ext cx="2508250" cy="1263649"/>
            <a:chOff x="4214114" y="2327148"/>
            <a:chExt cx="2508250" cy="1263649"/>
          </a:xfrm>
        </p:grpSpPr>
        <p:sp>
          <p:nvSpPr>
            <p:cNvPr id="38" name="object 2">
              <a:extLst>
                <a:ext uri="{FF2B5EF4-FFF2-40B4-BE49-F238E27FC236}">
                  <a16:creationId xmlns:a16="http://schemas.microsoft.com/office/drawing/2014/main" id="{7CAB2CCE-4201-456C-B9C6-3F235A812B8C}"/>
                </a:ext>
              </a:extLst>
            </p:cNvPr>
            <p:cNvSpPr/>
            <p:nvPr/>
          </p:nvSpPr>
          <p:spPr>
            <a:xfrm>
              <a:off x="4214114" y="3164713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0" y="164591"/>
                  </a:moveTo>
                  <a:lnTo>
                    <a:pt x="0" y="425703"/>
                  </a:lnTo>
                  <a:lnTo>
                    <a:pt x="261112" y="425703"/>
                  </a:lnTo>
                  <a:lnTo>
                    <a:pt x="195834" y="360425"/>
                  </a:lnTo>
                  <a:lnTo>
                    <a:pt x="326389" y="229870"/>
                  </a:lnTo>
                  <a:lnTo>
                    <a:pt x="65277" y="229870"/>
                  </a:lnTo>
                  <a:lnTo>
                    <a:pt x="0" y="164591"/>
                  </a:lnTo>
                  <a:close/>
                </a:path>
                <a:path w="426085" h="426085">
                  <a:moveTo>
                    <a:pt x="295148" y="0"/>
                  </a:moveTo>
                  <a:lnTo>
                    <a:pt x="65277" y="229870"/>
                  </a:lnTo>
                  <a:lnTo>
                    <a:pt x="326389" y="229870"/>
                  </a:lnTo>
                  <a:lnTo>
                    <a:pt x="425703" y="130556"/>
                  </a:lnTo>
                  <a:lnTo>
                    <a:pt x="29514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BEAC11D9-4278-4A64-93DB-5CD93A0E92BA}"/>
                </a:ext>
              </a:extLst>
            </p:cNvPr>
            <p:cNvSpPr txBox="1"/>
            <p:nvPr/>
          </p:nvSpPr>
          <p:spPr>
            <a:xfrm>
              <a:off x="4405884" y="2327148"/>
              <a:ext cx="2316480" cy="1154803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705B1F-C2D6-4C5C-975E-61A15AAD6A42}"/>
              </a:ext>
            </a:extLst>
          </p:cNvPr>
          <p:cNvGrpSpPr/>
          <p:nvPr/>
        </p:nvGrpSpPr>
        <p:grpSpPr>
          <a:xfrm>
            <a:off x="1602612" y="3747829"/>
            <a:ext cx="2495803" cy="1174716"/>
            <a:chOff x="763523" y="4174235"/>
            <a:chExt cx="2495803" cy="1174716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6D672A5C-CA39-48B6-9D49-79A55B7079BB}"/>
                </a:ext>
              </a:extLst>
            </p:cNvPr>
            <p:cNvSpPr/>
            <p:nvPr/>
          </p:nvSpPr>
          <p:spPr>
            <a:xfrm>
              <a:off x="2833242" y="4174235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425704" y="0"/>
                  </a:moveTo>
                  <a:lnTo>
                    <a:pt x="164592" y="0"/>
                  </a:lnTo>
                  <a:lnTo>
                    <a:pt x="229869" y="65277"/>
                  </a:lnTo>
                  <a:lnTo>
                    <a:pt x="0" y="295275"/>
                  </a:lnTo>
                  <a:lnTo>
                    <a:pt x="130556" y="425831"/>
                  </a:lnTo>
                  <a:lnTo>
                    <a:pt x="360425" y="195961"/>
                  </a:lnTo>
                  <a:lnTo>
                    <a:pt x="425704" y="195961"/>
                  </a:lnTo>
                  <a:lnTo>
                    <a:pt x="425704" y="0"/>
                  </a:lnTo>
                  <a:close/>
                </a:path>
                <a:path w="426085" h="426085">
                  <a:moveTo>
                    <a:pt x="425704" y="195961"/>
                  </a:moveTo>
                  <a:lnTo>
                    <a:pt x="360425" y="195961"/>
                  </a:lnTo>
                  <a:lnTo>
                    <a:pt x="425704" y="261238"/>
                  </a:lnTo>
                  <a:lnTo>
                    <a:pt x="425704" y="195961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4">
              <a:extLst>
                <a:ext uri="{FF2B5EF4-FFF2-40B4-BE49-F238E27FC236}">
                  <a16:creationId xmlns:a16="http://schemas.microsoft.com/office/drawing/2014/main" id="{36254A4D-FF03-4597-89A3-75DCE816D7C3}"/>
                </a:ext>
              </a:extLst>
            </p:cNvPr>
            <p:cNvSpPr txBox="1"/>
            <p:nvPr/>
          </p:nvSpPr>
          <p:spPr>
            <a:xfrm>
              <a:off x="763523" y="4328159"/>
              <a:ext cx="2315210" cy="102079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9" name="object 3">
            <a:extLst>
              <a:ext uri="{FF2B5EF4-FFF2-40B4-BE49-F238E27FC236}">
                <a16:creationId xmlns:a16="http://schemas.microsoft.com/office/drawing/2014/main" id="{4629932B-9C79-4690-A112-3E8D5269AC06}"/>
              </a:ext>
            </a:extLst>
          </p:cNvPr>
          <p:cNvSpPr/>
          <p:nvPr/>
        </p:nvSpPr>
        <p:spPr>
          <a:xfrm>
            <a:off x="4564671" y="3726324"/>
            <a:ext cx="483234" cy="406400"/>
          </a:xfrm>
          <a:custGeom>
            <a:avLst/>
            <a:gdLst/>
            <a:ahLst/>
            <a:cxnLst/>
            <a:rect l="l" t="t" r="r" b="b"/>
            <a:pathLst>
              <a:path w="483235" h="406400">
                <a:moveTo>
                  <a:pt x="463577" y="236473"/>
                </a:moveTo>
                <a:lnTo>
                  <a:pt x="109474" y="236473"/>
                </a:lnTo>
                <a:lnTo>
                  <a:pt x="386841" y="405891"/>
                </a:lnTo>
                <a:lnTo>
                  <a:pt x="483107" y="248411"/>
                </a:lnTo>
                <a:lnTo>
                  <a:pt x="463577" y="236473"/>
                </a:lnTo>
                <a:close/>
              </a:path>
              <a:path w="483235" h="406400">
                <a:moveTo>
                  <a:pt x="253873" y="0"/>
                </a:moveTo>
                <a:lnTo>
                  <a:pt x="0" y="61340"/>
                </a:lnTo>
                <a:lnTo>
                  <a:pt x="61213" y="315213"/>
                </a:lnTo>
                <a:lnTo>
                  <a:pt x="109474" y="236473"/>
                </a:lnTo>
                <a:lnTo>
                  <a:pt x="463577" y="236473"/>
                </a:lnTo>
                <a:lnTo>
                  <a:pt x="205739" y="78866"/>
                </a:lnTo>
                <a:lnTo>
                  <a:pt x="253873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BE92AB43-B7AA-4D51-9F89-2D011CB8C2E1}"/>
              </a:ext>
            </a:extLst>
          </p:cNvPr>
          <p:cNvSpPr txBox="1"/>
          <p:nvPr/>
        </p:nvSpPr>
        <p:spPr>
          <a:xfrm>
            <a:off x="4862233" y="3894218"/>
            <a:ext cx="2329180" cy="1020792"/>
          </a:xfrm>
          <a:prstGeom prst="rect">
            <a:avLst/>
          </a:prstGeom>
          <a:solidFill>
            <a:srgbClr val="C55A1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F7F20-D347-488E-9C2E-148149675D48}"/>
              </a:ext>
            </a:extLst>
          </p:cNvPr>
          <p:cNvSpPr txBox="1"/>
          <p:nvPr/>
        </p:nvSpPr>
        <p:spPr>
          <a:xfrm>
            <a:off x="-331395" y="3789690"/>
            <a:ext cx="72197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E3E6D5-0CA6-4ED2-A06F-3D82A4838B9B}"/>
              </a:ext>
            </a:extLst>
          </p:cNvPr>
          <p:cNvSpPr txBox="1"/>
          <p:nvPr/>
        </p:nvSpPr>
        <p:spPr>
          <a:xfrm>
            <a:off x="1489599" y="2031781"/>
            <a:ext cx="222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 DE  DOMINIO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SOFT SKILS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1BAC43-E940-4ED7-A559-2110BB5AAB3B}"/>
              </a:ext>
            </a:extLst>
          </p:cNvPr>
          <p:cNvSpPr txBox="1"/>
          <p:nvPr/>
        </p:nvSpPr>
        <p:spPr>
          <a:xfrm>
            <a:off x="4931361" y="2030915"/>
            <a:ext cx="236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COMUNICAÇÃO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VISUALIZAÇÃO DE  DADOS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0863A-3530-4179-9777-322110129E43}"/>
              </a:ext>
            </a:extLst>
          </p:cNvPr>
          <p:cNvSpPr txBox="1"/>
          <p:nvPr/>
        </p:nvSpPr>
        <p:spPr>
          <a:xfrm>
            <a:off x="1632061" y="4101783"/>
            <a:ext cx="229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PROGRAMAÇÃO  E BASES DE DADOS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BAD467-F0E0-416F-8C85-35B71D73D02B}"/>
              </a:ext>
            </a:extLst>
          </p:cNvPr>
          <p:cNvSpPr txBox="1"/>
          <p:nvPr/>
        </p:nvSpPr>
        <p:spPr>
          <a:xfrm>
            <a:off x="5047905" y="4144082"/>
            <a:ext cx="209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  &amp; ESTATISTICA</a:t>
            </a:r>
          </a:p>
        </p:txBody>
      </p:sp>
      <p:sp>
        <p:nvSpPr>
          <p:cNvPr id="51" name="object 18">
            <a:extLst>
              <a:ext uri="{FF2B5EF4-FFF2-40B4-BE49-F238E27FC236}">
                <a16:creationId xmlns:a16="http://schemas.microsoft.com/office/drawing/2014/main" id="{FA2FBDE6-55D9-4375-89F9-37E8FB69CC5D}"/>
              </a:ext>
            </a:extLst>
          </p:cNvPr>
          <p:cNvSpPr/>
          <p:nvPr/>
        </p:nvSpPr>
        <p:spPr>
          <a:xfrm>
            <a:off x="3804154" y="2058438"/>
            <a:ext cx="236219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ED8F22D6-9082-4F0F-A5D6-C6E573575E38}"/>
              </a:ext>
            </a:extLst>
          </p:cNvPr>
          <p:cNvSpPr/>
          <p:nvPr/>
        </p:nvSpPr>
        <p:spPr>
          <a:xfrm>
            <a:off x="4640831" y="2058438"/>
            <a:ext cx="23622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0">
            <a:extLst>
              <a:ext uri="{FF2B5EF4-FFF2-40B4-BE49-F238E27FC236}">
                <a16:creationId xmlns:a16="http://schemas.microsoft.com/office/drawing/2014/main" id="{EBD70E70-169D-4432-B43E-0B99EF605D87}"/>
              </a:ext>
            </a:extLst>
          </p:cNvPr>
          <p:cNvSpPr/>
          <p:nvPr/>
        </p:nvSpPr>
        <p:spPr>
          <a:xfrm>
            <a:off x="3804154" y="4059450"/>
            <a:ext cx="236219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1">
            <a:extLst>
              <a:ext uri="{FF2B5EF4-FFF2-40B4-BE49-F238E27FC236}">
                <a16:creationId xmlns:a16="http://schemas.microsoft.com/office/drawing/2014/main" id="{6DF0F0E1-1B5A-438F-A647-91DEDC20927E}"/>
              </a:ext>
            </a:extLst>
          </p:cNvPr>
          <p:cNvSpPr/>
          <p:nvPr/>
        </p:nvSpPr>
        <p:spPr>
          <a:xfrm>
            <a:off x="4636258" y="4059450"/>
            <a:ext cx="23622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2">
            <a:extLst>
              <a:ext uri="{FF2B5EF4-FFF2-40B4-BE49-F238E27FC236}">
                <a16:creationId xmlns:a16="http://schemas.microsoft.com/office/drawing/2014/main" id="{60CFB980-C7A2-482F-B4B4-199E1121989D}"/>
              </a:ext>
            </a:extLst>
          </p:cNvPr>
          <p:cNvSpPr txBox="1"/>
          <p:nvPr/>
        </p:nvSpPr>
        <p:spPr>
          <a:xfrm>
            <a:off x="3917822" y="3250712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solidFill>
                  <a:schemeClr val="bg1"/>
                </a:solidFill>
                <a:latin typeface="Verdana"/>
                <a:cs typeface="Verdana"/>
              </a:rPr>
              <a:t>VALOR</a:t>
            </a:r>
            <a:endParaRPr sz="1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4997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229AF-29DF-4AAC-88F4-91DB1148A7E1}"/>
              </a:ext>
            </a:extLst>
          </p:cNvPr>
          <p:cNvSpPr txBox="1"/>
          <p:nvPr/>
        </p:nvSpPr>
        <p:spPr>
          <a:xfrm>
            <a:off x="1643140" y="1362536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CENTRALIZAÇÃO DE COMPETÊNCIAS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C8E21-8194-4E9B-8DE7-9B173D022DF9}"/>
              </a:ext>
            </a:extLst>
          </p:cNvPr>
          <p:cNvGrpSpPr/>
          <p:nvPr/>
        </p:nvGrpSpPr>
        <p:grpSpPr>
          <a:xfrm>
            <a:off x="1417708" y="1853055"/>
            <a:ext cx="2517014" cy="1276731"/>
            <a:chOff x="763523" y="2327148"/>
            <a:chExt cx="2517014" cy="1276731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6D547D11-77A8-4F18-ACD6-385CA549C9A3}"/>
                </a:ext>
              </a:extLst>
            </p:cNvPr>
            <p:cNvSpPr/>
            <p:nvPr/>
          </p:nvSpPr>
          <p:spPr>
            <a:xfrm>
              <a:off x="2792857" y="3201289"/>
              <a:ext cx="487680" cy="402590"/>
            </a:xfrm>
            <a:custGeom>
              <a:avLst/>
              <a:gdLst/>
              <a:ahLst/>
              <a:cxnLst/>
              <a:rect l="l" t="t" r="r" b="b"/>
              <a:pathLst>
                <a:path w="487679" h="402589">
                  <a:moveTo>
                    <a:pt x="92329" y="0"/>
                  </a:moveTo>
                  <a:lnTo>
                    <a:pt x="0" y="159893"/>
                  </a:lnTo>
                  <a:lnTo>
                    <a:pt x="281559" y="322452"/>
                  </a:lnTo>
                  <a:lnTo>
                    <a:pt x="235331" y="402463"/>
                  </a:lnTo>
                  <a:lnTo>
                    <a:pt x="487680" y="334899"/>
                  </a:lnTo>
                  <a:lnTo>
                    <a:pt x="441427" y="162560"/>
                  </a:lnTo>
                  <a:lnTo>
                    <a:pt x="373888" y="162560"/>
                  </a:lnTo>
                  <a:lnTo>
                    <a:pt x="92329" y="0"/>
                  </a:lnTo>
                  <a:close/>
                </a:path>
                <a:path w="487679" h="402589">
                  <a:moveTo>
                    <a:pt x="419988" y="82676"/>
                  </a:moveTo>
                  <a:lnTo>
                    <a:pt x="373888" y="162560"/>
                  </a:lnTo>
                  <a:lnTo>
                    <a:pt x="441427" y="162560"/>
                  </a:lnTo>
                  <a:lnTo>
                    <a:pt x="419988" y="82676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2BD42DB6-9ED8-4AC9-B593-FF812BBB8775}"/>
                </a:ext>
              </a:extLst>
            </p:cNvPr>
            <p:cNvSpPr txBox="1"/>
            <p:nvPr/>
          </p:nvSpPr>
          <p:spPr>
            <a:xfrm>
              <a:off x="763523" y="2327148"/>
              <a:ext cx="2315210" cy="115416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D13768-797C-4140-95AF-3F802B44B174}"/>
              </a:ext>
            </a:extLst>
          </p:cNvPr>
          <p:cNvGrpSpPr/>
          <p:nvPr/>
        </p:nvGrpSpPr>
        <p:grpSpPr>
          <a:xfrm>
            <a:off x="4627931" y="1836361"/>
            <a:ext cx="2508250" cy="1263649"/>
            <a:chOff x="4214114" y="2327148"/>
            <a:chExt cx="2508250" cy="1263649"/>
          </a:xfrm>
        </p:grpSpPr>
        <p:sp>
          <p:nvSpPr>
            <p:cNvPr id="38" name="object 2">
              <a:extLst>
                <a:ext uri="{FF2B5EF4-FFF2-40B4-BE49-F238E27FC236}">
                  <a16:creationId xmlns:a16="http://schemas.microsoft.com/office/drawing/2014/main" id="{7CAB2CCE-4201-456C-B9C6-3F235A812B8C}"/>
                </a:ext>
              </a:extLst>
            </p:cNvPr>
            <p:cNvSpPr/>
            <p:nvPr/>
          </p:nvSpPr>
          <p:spPr>
            <a:xfrm>
              <a:off x="4214114" y="3164713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0" y="164591"/>
                  </a:moveTo>
                  <a:lnTo>
                    <a:pt x="0" y="425703"/>
                  </a:lnTo>
                  <a:lnTo>
                    <a:pt x="261112" y="425703"/>
                  </a:lnTo>
                  <a:lnTo>
                    <a:pt x="195834" y="360425"/>
                  </a:lnTo>
                  <a:lnTo>
                    <a:pt x="326389" y="229870"/>
                  </a:lnTo>
                  <a:lnTo>
                    <a:pt x="65277" y="229870"/>
                  </a:lnTo>
                  <a:lnTo>
                    <a:pt x="0" y="164591"/>
                  </a:lnTo>
                  <a:close/>
                </a:path>
                <a:path w="426085" h="426085">
                  <a:moveTo>
                    <a:pt x="295148" y="0"/>
                  </a:moveTo>
                  <a:lnTo>
                    <a:pt x="65277" y="229870"/>
                  </a:lnTo>
                  <a:lnTo>
                    <a:pt x="326389" y="229870"/>
                  </a:lnTo>
                  <a:lnTo>
                    <a:pt x="425703" y="130556"/>
                  </a:lnTo>
                  <a:lnTo>
                    <a:pt x="29514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BEAC11D9-4278-4A64-93DB-5CD93A0E92BA}"/>
                </a:ext>
              </a:extLst>
            </p:cNvPr>
            <p:cNvSpPr txBox="1"/>
            <p:nvPr/>
          </p:nvSpPr>
          <p:spPr>
            <a:xfrm>
              <a:off x="4405884" y="2327148"/>
              <a:ext cx="2316480" cy="1154803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lang="en-US" sz="15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705B1F-C2D6-4C5C-975E-61A15AAD6A42}"/>
              </a:ext>
            </a:extLst>
          </p:cNvPr>
          <p:cNvGrpSpPr/>
          <p:nvPr/>
        </p:nvGrpSpPr>
        <p:grpSpPr>
          <a:xfrm>
            <a:off x="1602612" y="3747829"/>
            <a:ext cx="2495803" cy="1174716"/>
            <a:chOff x="763523" y="4174235"/>
            <a:chExt cx="2495803" cy="1174716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6D672A5C-CA39-48B6-9D49-79A55B7079BB}"/>
                </a:ext>
              </a:extLst>
            </p:cNvPr>
            <p:cNvSpPr/>
            <p:nvPr/>
          </p:nvSpPr>
          <p:spPr>
            <a:xfrm>
              <a:off x="2833242" y="4174235"/>
              <a:ext cx="426084" cy="426084"/>
            </a:xfrm>
            <a:custGeom>
              <a:avLst/>
              <a:gdLst/>
              <a:ahLst/>
              <a:cxnLst/>
              <a:rect l="l" t="t" r="r" b="b"/>
              <a:pathLst>
                <a:path w="426085" h="426085">
                  <a:moveTo>
                    <a:pt x="425704" y="0"/>
                  </a:moveTo>
                  <a:lnTo>
                    <a:pt x="164592" y="0"/>
                  </a:lnTo>
                  <a:lnTo>
                    <a:pt x="229869" y="65277"/>
                  </a:lnTo>
                  <a:lnTo>
                    <a:pt x="0" y="295275"/>
                  </a:lnTo>
                  <a:lnTo>
                    <a:pt x="130556" y="425831"/>
                  </a:lnTo>
                  <a:lnTo>
                    <a:pt x="360425" y="195961"/>
                  </a:lnTo>
                  <a:lnTo>
                    <a:pt x="425704" y="195961"/>
                  </a:lnTo>
                  <a:lnTo>
                    <a:pt x="425704" y="0"/>
                  </a:lnTo>
                  <a:close/>
                </a:path>
                <a:path w="426085" h="426085">
                  <a:moveTo>
                    <a:pt x="425704" y="195961"/>
                  </a:moveTo>
                  <a:lnTo>
                    <a:pt x="360425" y="195961"/>
                  </a:lnTo>
                  <a:lnTo>
                    <a:pt x="425704" y="261238"/>
                  </a:lnTo>
                  <a:lnTo>
                    <a:pt x="425704" y="195961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4">
              <a:extLst>
                <a:ext uri="{FF2B5EF4-FFF2-40B4-BE49-F238E27FC236}">
                  <a16:creationId xmlns:a16="http://schemas.microsoft.com/office/drawing/2014/main" id="{36254A4D-FF03-4597-89A3-75DCE816D7C3}"/>
                </a:ext>
              </a:extLst>
            </p:cNvPr>
            <p:cNvSpPr txBox="1"/>
            <p:nvPr/>
          </p:nvSpPr>
          <p:spPr>
            <a:xfrm>
              <a:off x="763523" y="4328159"/>
              <a:ext cx="2315210" cy="1020792"/>
            </a:xfrm>
            <a:prstGeom prst="rect">
              <a:avLst/>
            </a:prstGeom>
            <a:solidFill>
              <a:srgbClr val="C55A11"/>
            </a:solidFill>
          </p:spPr>
          <p:txBody>
            <a:bodyPr vert="horz" wrap="square" lIns="0" tIns="50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40"/>
                </a:spcBef>
              </a:pPr>
              <a:endParaRPr lang="en-US" sz="2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9" name="object 3">
            <a:extLst>
              <a:ext uri="{FF2B5EF4-FFF2-40B4-BE49-F238E27FC236}">
                <a16:creationId xmlns:a16="http://schemas.microsoft.com/office/drawing/2014/main" id="{4629932B-9C79-4690-A112-3E8D5269AC06}"/>
              </a:ext>
            </a:extLst>
          </p:cNvPr>
          <p:cNvSpPr/>
          <p:nvPr/>
        </p:nvSpPr>
        <p:spPr>
          <a:xfrm>
            <a:off x="4564671" y="3726324"/>
            <a:ext cx="483234" cy="406400"/>
          </a:xfrm>
          <a:custGeom>
            <a:avLst/>
            <a:gdLst/>
            <a:ahLst/>
            <a:cxnLst/>
            <a:rect l="l" t="t" r="r" b="b"/>
            <a:pathLst>
              <a:path w="483235" h="406400">
                <a:moveTo>
                  <a:pt x="463577" y="236473"/>
                </a:moveTo>
                <a:lnTo>
                  <a:pt x="109474" y="236473"/>
                </a:lnTo>
                <a:lnTo>
                  <a:pt x="386841" y="405891"/>
                </a:lnTo>
                <a:lnTo>
                  <a:pt x="483107" y="248411"/>
                </a:lnTo>
                <a:lnTo>
                  <a:pt x="463577" y="236473"/>
                </a:lnTo>
                <a:close/>
              </a:path>
              <a:path w="483235" h="406400">
                <a:moveTo>
                  <a:pt x="253873" y="0"/>
                </a:moveTo>
                <a:lnTo>
                  <a:pt x="0" y="61340"/>
                </a:lnTo>
                <a:lnTo>
                  <a:pt x="61213" y="315213"/>
                </a:lnTo>
                <a:lnTo>
                  <a:pt x="109474" y="236473"/>
                </a:lnTo>
                <a:lnTo>
                  <a:pt x="463577" y="236473"/>
                </a:lnTo>
                <a:lnTo>
                  <a:pt x="205739" y="78866"/>
                </a:lnTo>
                <a:lnTo>
                  <a:pt x="253873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BE92AB43-B7AA-4D51-9F89-2D011CB8C2E1}"/>
              </a:ext>
            </a:extLst>
          </p:cNvPr>
          <p:cNvSpPr txBox="1"/>
          <p:nvPr/>
        </p:nvSpPr>
        <p:spPr>
          <a:xfrm>
            <a:off x="4862233" y="3894218"/>
            <a:ext cx="2329180" cy="1020792"/>
          </a:xfrm>
          <a:prstGeom prst="rect">
            <a:avLst/>
          </a:prstGeom>
          <a:solidFill>
            <a:srgbClr val="C55A1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F7F20-D347-488E-9C2E-148149675D48}"/>
              </a:ext>
            </a:extLst>
          </p:cNvPr>
          <p:cNvSpPr txBox="1"/>
          <p:nvPr/>
        </p:nvSpPr>
        <p:spPr>
          <a:xfrm>
            <a:off x="-331395" y="3789690"/>
            <a:ext cx="72197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E3E6D5-0CA6-4ED2-A06F-3D82A4838B9B}"/>
              </a:ext>
            </a:extLst>
          </p:cNvPr>
          <p:cNvSpPr txBox="1"/>
          <p:nvPr/>
        </p:nvSpPr>
        <p:spPr>
          <a:xfrm>
            <a:off x="1489599" y="2031781"/>
            <a:ext cx="222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 DE  DOMINIO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SOFT SKILS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1BAC43-E940-4ED7-A559-2110BB5AAB3B}"/>
              </a:ext>
            </a:extLst>
          </p:cNvPr>
          <p:cNvSpPr txBox="1"/>
          <p:nvPr/>
        </p:nvSpPr>
        <p:spPr>
          <a:xfrm>
            <a:off x="4931361" y="2030915"/>
            <a:ext cx="2369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COMUNICAÇÃO</a:t>
            </a:r>
          </a:p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VISUALIZAÇÃO DE  DADOS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0863A-3530-4179-9777-322110129E43}"/>
              </a:ext>
            </a:extLst>
          </p:cNvPr>
          <p:cNvSpPr txBox="1"/>
          <p:nvPr/>
        </p:nvSpPr>
        <p:spPr>
          <a:xfrm>
            <a:off x="1632061" y="4101783"/>
            <a:ext cx="229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PROGRAMAÇÃO  E BASES DE DADOS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BAD467-F0E0-416F-8C85-35B71D73D02B}"/>
              </a:ext>
            </a:extLst>
          </p:cNvPr>
          <p:cNvSpPr txBox="1"/>
          <p:nvPr/>
        </p:nvSpPr>
        <p:spPr>
          <a:xfrm>
            <a:off x="5047905" y="4144082"/>
            <a:ext cx="2094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  &amp; ESTATISTICA</a:t>
            </a:r>
          </a:p>
        </p:txBody>
      </p:sp>
      <p:sp>
        <p:nvSpPr>
          <p:cNvPr id="51" name="object 18">
            <a:extLst>
              <a:ext uri="{FF2B5EF4-FFF2-40B4-BE49-F238E27FC236}">
                <a16:creationId xmlns:a16="http://schemas.microsoft.com/office/drawing/2014/main" id="{FA2FBDE6-55D9-4375-89F9-37E8FB69CC5D}"/>
              </a:ext>
            </a:extLst>
          </p:cNvPr>
          <p:cNvSpPr/>
          <p:nvPr/>
        </p:nvSpPr>
        <p:spPr>
          <a:xfrm>
            <a:off x="3804154" y="2058438"/>
            <a:ext cx="236219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ED8F22D6-9082-4F0F-A5D6-C6E573575E38}"/>
              </a:ext>
            </a:extLst>
          </p:cNvPr>
          <p:cNvSpPr/>
          <p:nvPr/>
        </p:nvSpPr>
        <p:spPr>
          <a:xfrm>
            <a:off x="4640831" y="2058438"/>
            <a:ext cx="23622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0">
            <a:extLst>
              <a:ext uri="{FF2B5EF4-FFF2-40B4-BE49-F238E27FC236}">
                <a16:creationId xmlns:a16="http://schemas.microsoft.com/office/drawing/2014/main" id="{EBD70E70-169D-4432-B43E-0B99EF605D87}"/>
              </a:ext>
            </a:extLst>
          </p:cNvPr>
          <p:cNvSpPr/>
          <p:nvPr/>
        </p:nvSpPr>
        <p:spPr>
          <a:xfrm>
            <a:off x="3804154" y="4059450"/>
            <a:ext cx="236219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1">
            <a:extLst>
              <a:ext uri="{FF2B5EF4-FFF2-40B4-BE49-F238E27FC236}">
                <a16:creationId xmlns:a16="http://schemas.microsoft.com/office/drawing/2014/main" id="{6DF0F0E1-1B5A-438F-A647-91DEDC20927E}"/>
              </a:ext>
            </a:extLst>
          </p:cNvPr>
          <p:cNvSpPr/>
          <p:nvPr/>
        </p:nvSpPr>
        <p:spPr>
          <a:xfrm>
            <a:off x="4636258" y="4059450"/>
            <a:ext cx="23622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2">
            <a:extLst>
              <a:ext uri="{FF2B5EF4-FFF2-40B4-BE49-F238E27FC236}">
                <a16:creationId xmlns:a16="http://schemas.microsoft.com/office/drawing/2014/main" id="{60CFB980-C7A2-482F-B4B4-199E1121989D}"/>
              </a:ext>
            </a:extLst>
          </p:cNvPr>
          <p:cNvSpPr txBox="1"/>
          <p:nvPr/>
        </p:nvSpPr>
        <p:spPr>
          <a:xfrm>
            <a:off x="3917822" y="3250712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solidFill>
                  <a:schemeClr val="bg1"/>
                </a:solidFill>
                <a:latin typeface="Verdana"/>
                <a:cs typeface="Verdana"/>
              </a:rPr>
              <a:t>VALOR</a:t>
            </a:r>
            <a:endParaRPr sz="1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5AB2E0-050E-4B20-91AE-C0168EED438C}"/>
              </a:ext>
            </a:extLst>
          </p:cNvPr>
          <p:cNvGrpSpPr/>
          <p:nvPr/>
        </p:nvGrpSpPr>
        <p:grpSpPr>
          <a:xfrm>
            <a:off x="257265" y="4734890"/>
            <a:ext cx="4232365" cy="1958566"/>
            <a:chOff x="5216665" y="2168139"/>
            <a:chExt cx="4286931" cy="195856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0E75297-CD25-48CE-884B-AF5CFC85CFD9}"/>
                </a:ext>
              </a:extLst>
            </p:cNvPr>
            <p:cNvSpPr/>
            <p:nvPr/>
          </p:nvSpPr>
          <p:spPr>
            <a:xfrm>
              <a:off x="5216665" y="2168139"/>
              <a:ext cx="4286931" cy="1666076"/>
            </a:xfrm>
            <a:prstGeom prst="rect">
              <a:avLst/>
            </a:prstGeom>
            <a:solidFill>
              <a:srgbClr val="A3A2A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430F6B-C286-43DD-9D10-0D7ADA1EE3C4}"/>
                </a:ext>
              </a:extLst>
            </p:cNvPr>
            <p:cNvSpPr txBox="1"/>
            <p:nvPr/>
          </p:nvSpPr>
          <p:spPr>
            <a:xfrm>
              <a:off x="5261425" y="2310823"/>
              <a:ext cx="40483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VANTAGENS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Facilitador de brainstormings;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Especializações em diferentes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competências;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Experiências;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Facilidade de gestão remota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FC40A31-AC06-4B1D-B595-9E13D1F9A6D7}"/>
              </a:ext>
            </a:extLst>
          </p:cNvPr>
          <p:cNvGrpSpPr/>
          <p:nvPr/>
        </p:nvGrpSpPr>
        <p:grpSpPr>
          <a:xfrm>
            <a:off x="4597807" y="4734890"/>
            <a:ext cx="4232365" cy="1641794"/>
            <a:chOff x="5216665" y="2180282"/>
            <a:chExt cx="4286931" cy="164179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235ADB-A821-46E6-AE21-0F0FD112483A}"/>
                </a:ext>
              </a:extLst>
            </p:cNvPr>
            <p:cNvSpPr/>
            <p:nvPr/>
          </p:nvSpPr>
          <p:spPr>
            <a:xfrm>
              <a:off x="5216665" y="2180282"/>
              <a:ext cx="4286931" cy="1641794"/>
            </a:xfrm>
            <a:prstGeom prst="rect">
              <a:avLst/>
            </a:prstGeom>
            <a:solidFill>
              <a:srgbClr val="A3A2A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C91BD81-23FE-488C-9E98-7F9DDF712061}"/>
                </a:ext>
              </a:extLst>
            </p:cNvPr>
            <p:cNvSpPr txBox="1"/>
            <p:nvPr/>
          </p:nvSpPr>
          <p:spPr>
            <a:xfrm>
              <a:off x="5261425" y="2310823"/>
              <a:ext cx="40483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DESVANTAGENS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Excesso de visões e opiniões;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Desvio do objetivo;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Gestão mais complexa;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950586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AEB465-4446-47A9-BCE9-E601766054FB}"/>
              </a:ext>
            </a:extLst>
          </p:cNvPr>
          <p:cNvSpPr txBox="1"/>
          <p:nvPr/>
        </p:nvSpPr>
        <p:spPr>
          <a:xfrm>
            <a:off x="588869" y="2104224"/>
            <a:ext cx="334486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Scientist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Participa no processo de dados desde a formulação do  problema, hipóteses de resolução e análise de resultados.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	processos	automáticos	de	procura	de  conhecimento em dados bem como de predictive analytics.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2B098B-B195-4578-B581-8DA012AD7719}"/>
              </a:ext>
            </a:extLst>
          </p:cNvPr>
          <p:cNvSpPr txBox="1"/>
          <p:nvPr/>
        </p:nvSpPr>
        <p:spPr>
          <a:xfrm>
            <a:off x="635261" y="4151018"/>
            <a:ext cx="334486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Engineer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Data Engineer constroi pipelines que transformam e  integram dados provenientes de multiplas fontes de  dados, em diferentes formatos.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Entrega dados organizados e fáceis de consumir para  efeitos de analytics (Pelos data analysts e scientists).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1EFD83-5F03-4482-A288-8B307B6845F3}"/>
              </a:ext>
            </a:extLst>
          </p:cNvPr>
          <p:cNvSpPr txBox="1"/>
          <p:nvPr/>
        </p:nvSpPr>
        <p:spPr>
          <a:xfrm>
            <a:off x="4533576" y="2259867"/>
            <a:ext cx="334486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Analyst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Analisa os dados disponivéis quer em data warehouses  corporativos quer em repositórios de ficheiros estaticos.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Aplica técnicas de data mining locais por forma a encontrar  solução para o problemas enfrentados.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941234-8FB7-459E-AD0A-F3133A358F78}"/>
              </a:ext>
            </a:extLst>
          </p:cNvPr>
          <p:cNvSpPr txBox="1"/>
          <p:nvPr/>
        </p:nvSpPr>
        <p:spPr>
          <a:xfrm>
            <a:off x="4572000" y="4221313"/>
            <a:ext cx="334486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 Analyst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Analisa os resultados obtidos em relação ao negócio ou  empresa avaliada.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Propõem ainda ações para agir em concordancia com os  resultados.</a:t>
            </a:r>
          </a:p>
        </p:txBody>
      </p:sp>
    </p:spTree>
    <p:extLst>
      <p:ext uri="{BB962C8B-B14F-4D97-AF65-F5344CB8AC3E}">
        <p14:creationId xmlns:p14="http://schemas.microsoft.com/office/powerpoint/2010/main" val="20637153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D9BE9-69EC-4976-A500-61004F4082B0}"/>
              </a:ext>
            </a:extLst>
          </p:cNvPr>
          <p:cNvSpPr txBox="1"/>
          <p:nvPr/>
        </p:nvSpPr>
        <p:spPr>
          <a:xfrm>
            <a:off x="-36711" y="5056165"/>
            <a:ext cx="4806353" cy="785343"/>
          </a:xfrm>
          <a:prstGeom prst="rect">
            <a:avLst/>
          </a:prstGeom>
          <a:solidFill>
            <a:srgbClr val="000000">
              <a:alpha val="32941"/>
            </a:srgb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Espaço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armazenamento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capacidade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processamento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estão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cada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vez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baratos</a:t>
            </a:r>
            <a:endParaRPr lang="en-US" sz="16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Resultado de imagem para data storage cloud providers aws azure">
            <a:extLst>
              <a:ext uri="{FF2B5EF4-FFF2-40B4-BE49-F238E27FC236}">
                <a16:creationId xmlns:a16="http://schemas.microsoft.com/office/drawing/2014/main" id="{242D5AF4-6C44-4AE4-AA00-33A26E87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9" y="1426281"/>
            <a:ext cx="6421348" cy="330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94530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5600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pic>
        <p:nvPicPr>
          <p:cNvPr id="41986" name="Picture 2" descr="Resultado de imagem para scrum vs kanban">
            <a:extLst>
              <a:ext uri="{FF2B5EF4-FFF2-40B4-BE49-F238E27FC236}">
                <a16:creationId xmlns:a16="http://schemas.microsoft.com/office/drawing/2014/main" id="{A0305432-9ECC-42B3-9A8C-978A5109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37" y="2101231"/>
            <a:ext cx="6877241" cy="34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B76A95-2151-4922-9626-46A0695343CF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AGILE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157D9-B836-48E0-84DC-F9C0B9C5C683}"/>
              </a:ext>
            </a:extLst>
          </p:cNvPr>
          <p:cNvSpPr txBox="1"/>
          <p:nvPr/>
        </p:nvSpPr>
        <p:spPr>
          <a:xfrm>
            <a:off x="6635652" y="5900269"/>
            <a:ext cx="1547799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bg1"/>
                </a:solidFill>
              </a:rPr>
              <a:t>Ver </a:t>
            </a:r>
            <a:r>
              <a:rPr lang="en-US" sz="1800" dirty="0" err="1">
                <a:solidFill>
                  <a:schemeClr val="bg1"/>
                </a:solidFill>
                <a:hlinkClick r:id="rId5"/>
              </a:rPr>
              <a:t>LeSS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122263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A9B89B-6544-49DE-B71F-CDF305417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2" b="1129"/>
          <a:stretch/>
        </p:blipFill>
        <p:spPr>
          <a:xfrm>
            <a:off x="659496" y="2342716"/>
            <a:ext cx="7351461" cy="30890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190AF4-A21A-4973-AEB8-E2772701F3DD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OS PERFIS DE DADOS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6950902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90AF4-A21A-4973-AEB8-E2772701F3DD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TIPOS DE INICIATIVAS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7DE04-029E-4F5A-81F0-7BE51C437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927" r="888" b="2018"/>
          <a:stretch/>
        </p:blipFill>
        <p:spPr>
          <a:xfrm>
            <a:off x="800311" y="2228175"/>
            <a:ext cx="7203072" cy="39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3631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90AF4-A21A-4973-AEB8-E2772701F3DD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MÉTRICAS DE SUCESSO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76244-3A1B-4AC4-8497-DC026787AD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827" y="2287090"/>
            <a:ext cx="7862982" cy="35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1656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90AF4-A21A-4973-AEB8-E2772701F3DD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TIPOS DE INICIATIVAS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76244-3A1B-4AC4-8497-DC026787AD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827" y="2287090"/>
            <a:ext cx="7862982" cy="3543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64A19-2282-4C58-8EF1-C839BA30D5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895" y="2264758"/>
            <a:ext cx="7862982" cy="35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50910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8247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4733298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94841" y="4972606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750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90AF4-A21A-4973-AEB8-E2772701F3DD}"/>
              </a:ext>
            </a:extLst>
          </p:cNvPr>
          <p:cNvSpPr txBox="1"/>
          <p:nvPr/>
        </p:nvSpPr>
        <p:spPr>
          <a:xfrm>
            <a:off x="2097639" y="1701423"/>
            <a:ext cx="494872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TIPOS DE INICIATIVAS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76244-3A1B-4AC4-8497-DC026787AD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827" y="2287090"/>
            <a:ext cx="7862982" cy="3543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64A19-2282-4C58-8EF1-C839BA30D5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895" y="2264758"/>
            <a:ext cx="7862982" cy="3509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1996E-8C0B-43B9-8279-D12AAB06D6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895" y="2287368"/>
            <a:ext cx="7860247" cy="34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64252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454236"/>
            <a:chOff x="8322301" y="919854"/>
            <a:chExt cx="782762" cy="545423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5591980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479" y="484956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5789577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67328" y="495808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560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CASO DE ESTUDO</a:t>
            </a:r>
          </a:p>
        </p:txBody>
      </p:sp>
      <p:pic>
        <p:nvPicPr>
          <p:cNvPr id="37890" name="Picture 2" descr="Resultado de imagem para TITANIC">
            <a:extLst>
              <a:ext uri="{FF2B5EF4-FFF2-40B4-BE49-F238E27FC236}">
                <a16:creationId xmlns:a16="http://schemas.microsoft.com/office/drawing/2014/main" id="{1CBB652F-B635-402E-96B5-8AFB9942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1743620"/>
            <a:ext cx="6353175" cy="29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13627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283018" y="783386"/>
            <a:ext cx="782762" cy="5454236"/>
            <a:chOff x="8322301" y="919854"/>
            <a:chExt cx="782762" cy="545423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5591980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211874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2823255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342430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566" y="4078802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479" y="484956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5789577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400140" y="221146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2910838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400140" y="35227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94841" y="4195073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67328" y="4958086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B223C3-6A5C-45EC-95AB-43F1185B0ADF}"/>
              </a:ext>
            </a:extLst>
          </p:cNvPr>
          <p:cNvSpPr/>
          <p:nvPr/>
        </p:nvSpPr>
        <p:spPr>
          <a:xfrm>
            <a:off x="485775" y="911333"/>
            <a:ext cx="560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CASO DE ESTUDO</a:t>
            </a:r>
          </a:p>
        </p:txBody>
      </p:sp>
      <p:pic>
        <p:nvPicPr>
          <p:cNvPr id="37890" name="Picture 2" descr="Resultado de imagem para TITANIC">
            <a:extLst>
              <a:ext uri="{FF2B5EF4-FFF2-40B4-BE49-F238E27FC236}">
                <a16:creationId xmlns:a16="http://schemas.microsoft.com/office/drawing/2014/main" id="{1CBB652F-B635-402E-96B5-8AFB9942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25" y="3235772"/>
            <a:ext cx="3014662" cy="14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AC3FBEA-7466-4702-97E2-C5557DAC4DEB}"/>
              </a:ext>
            </a:extLst>
          </p:cNvPr>
          <p:cNvSpPr txBox="1"/>
          <p:nvPr/>
        </p:nvSpPr>
        <p:spPr>
          <a:xfrm>
            <a:off x="544390" y="1469802"/>
            <a:ext cx="776219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Lembrar: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Diferentes tipos de análies (descritiva, preditiva e prescritiva);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Categoria do problema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Processamento de dados: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Missing data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Seleção de features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Redução dimensional</a:t>
            </a:r>
          </a:p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 Tipos de encoding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 diferentes modelos e hiper-parâmetros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 com cross-validation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93501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saber a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vossa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opinião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BC614-176B-43E3-90FF-6C7C6B1169DC}"/>
              </a:ext>
            </a:extLst>
          </p:cNvPr>
          <p:cNvSpPr txBox="1"/>
          <p:nvPr/>
        </p:nvSpPr>
        <p:spPr>
          <a:xfrm>
            <a:off x="2521958" y="3316460"/>
            <a:ext cx="4229100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4"/>
              </a:rPr>
              <a:t>Link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para o feedback</a:t>
            </a:r>
          </a:p>
        </p:txBody>
      </p:sp>
    </p:spTree>
    <p:extLst>
      <p:ext uri="{BB962C8B-B14F-4D97-AF65-F5344CB8AC3E}">
        <p14:creationId xmlns:p14="http://schemas.microsoft.com/office/powerpoint/2010/main" val="4257715790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9442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3585592" y="3306360"/>
            <a:ext cx="210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8089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7BB61-91B6-433F-B239-D1EDD63ADA39}"/>
              </a:ext>
            </a:extLst>
          </p:cNvPr>
          <p:cNvGrpSpPr/>
          <p:nvPr/>
        </p:nvGrpSpPr>
        <p:grpSpPr>
          <a:xfrm>
            <a:off x="2110839" y="1514249"/>
            <a:ext cx="4555690" cy="4555690"/>
            <a:chOff x="2110839" y="1514249"/>
            <a:chExt cx="4555690" cy="4555690"/>
          </a:xfrm>
        </p:grpSpPr>
        <p:pic>
          <p:nvPicPr>
            <p:cNvPr id="4100" name="Picture 4" descr="Resultado de imagem para data storage price chart cloud">
              <a:extLst>
                <a:ext uri="{FF2B5EF4-FFF2-40B4-BE49-F238E27FC236}">
                  <a16:creationId xmlns:a16="http://schemas.microsoft.com/office/drawing/2014/main" id="{3B54BAB8-FC9D-43A3-AB85-34F34724C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839" y="1514249"/>
              <a:ext cx="4555690" cy="4555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F6B9DC-FDB6-4892-90F7-1DECA1B3B210}"/>
                </a:ext>
              </a:extLst>
            </p:cNvPr>
            <p:cNvSpPr/>
            <p:nvPr/>
          </p:nvSpPr>
          <p:spPr>
            <a:xfrm>
              <a:off x="3737600" y="3595575"/>
              <a:ext cx="852755" cy="128398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FB3BBC-05F5-45E9-AD7E-B17736A78723}"/>
                </a:ext>
              </a:extLst>
            </p:cNvPr>
            <p:cNvSpPr/>
            <p:nvPr/>
          </p:nvSpPr>
          <p:spPr>
            <a:xfrm rot="5400000">
              <a:off x="3609871" y="3732544"/>
              <a:ext cx="467750" cy="4572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801365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39"/>
          <p:cNvSpPr/>
          <p:nvPr/>
        </p:nvSpPr>
        <p:spPr>
          <a:xfrm>
            <a:off x="-36711" y="6434064"/>
            <a:ext cx="9217422" cy="52564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9F849F-D8F1-4B3B-9A26-8023E5F222DB}"/>
              </a:ext>
            </a:extLst>
          </p:cNvPr>
          <p:cNvSpPr/>
          <p:nvPr/>
        </p:nvSpPr>
        <p:spPr>
          <a:xfrm>
            <a:off x="1828800" y="2590800"/>
            <a:ext cx="5819775" cy="21336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CB9B2-B99B-4775-B9A9-809371C25BE1}"/>
              </a:ext>
            </a:extLst>
          </p:cNvPr>
          <p:cNvSpPr txBox="1"/>
          <p:nvPr/>
        </p:nvSpPr>
        <p:spPr>
          <a:xfrm>
            <a:off x="2596694" y="3426767"/>
            <a:ext cx="471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HUMAN INSTINCT TO DATA FACTS</a:t>
            </a:r>
          </a:p>
        </p:txBody>
      </p:sp>
    </p:spTree>
    <p:extLst>
      <p:ext uri="{BB962C8B-B14F-4D97-AF65-F5344CB8AC3E}">
        <p14:creationId xmlns:p14="http://schemas.microsoft.com/office/powerpoint/2010/main" val="13363208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pic>
        <p:nvPicPr>
          <p:cNvPr id="19460" name="Picture 4" descr="Resultado de imagem para data analytics">
            <a:extLst>
              <a:ext uri="{FF2B5EF4-FFF2-40B4-BE49-F238E27FC236}">
                <a16:creationId xmlns:a16="http://schemas.microsoft.com/office/drawing/2014/main" id="{9656C395-CA03-4CC0-8B64-DB7213FA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A78B9B9-77EF-4E78-8CC8-0E9140DB7588}"/>
              </a:ext>
            </a:extLst>
          </p:cNvPr>
          <p:cNvSpPr txBox="1"/>
          <p:nvPr/>
        </p:nvSpPr>
        <p:spPr>
          <a:xfrm>
            <a:off x="-36711" y="5056165"/>
            <a:ext cx="4806353" cy="785343"/>
          </a:xfrm>
          <a:prstGeom prst="rect">
            <a:avLst/>
          </a:prstGeom>
          <a:solidFill>
            <a:srgbClr val="000000">
              <a:alpha val="32941"/>
            </a:srgb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algoritmos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avançados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disponívies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740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1" y="862553"/>
            <a:ext cx="59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IMPORTÂNCIA DO DATA ANALYTICS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866FE-6FEB-4071-B2F9-8DB53D01B3DE}"/>
              </a:ext>
            </a:extLst>
          </p:cNvPr>
          <p:cNvSpPr txBox="1"/>
          <p:nvPr/>
        </p:nvSpPr>
        <p:spPr>
          <a:xfrm>
            <a:off x="484459" y="1714777"/>
            <a:ext cx="776219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data analytics pode suportar praticamente qualquer área de negócio: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E44ABF-B638-4938-A0A5-F9F0AC275260}"/>
              </a:ext>
            </a:extLst>
          </p:cNvPr>
          <p:cNvSpPr/>
          <p:nvPr/>
        </p:nvSpPr>
        <p:spPr>
          <a:xfrm>
            <a:off x="-350828" y="4663466"/>
            <a:ext cx="7858183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72F757-EFF1-4039-BFB8-A342A74FC891}"/>
              </a:ext>
            </a:extLst>
          </p:cNvPr>
          <p:cNvSpPr/>
          <p:nvPr/>
        </p:nvSpPr>
        <p:spPr>
          <a:xfrm>
            <a:off x="-350828" y="3555892"/>
            <a:ext cx="7858183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B101AC-A97A-4FE6-8621-78C0170A12BB}"/>
              </a:ext>
            </a:extLst>
          </p:cNvPr>
          <p:cNvSpPr/>
          <p:nvPr/>
        </p:nvSpPr>
        <p:spPr>
          <a:xfrm>
            <a:off x="-350828" y="2481900"/>
            <a:ext cx="7858183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DE4B48-8DB0-4020-A6CF-2FAC3FC957B4}"/>
              </a:ext>
            </a:extLst>
          </p:cNvPr>
          <p:cNvSpPr txBox="1"/>
          <p:nvPr/>
        </p:nvSpPr>
        <p:spPr>
          <a:xfrm>
            <a:off x="113105" y="2632073"/>
            <a:ext cx="693031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Logística</a:t>
            </a:r>
            <a:endParaRPr lang="pt-BR" sz="8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E050B1-ADF5-4E98-B637-94479C49BC00}"/>
              </a:ext>
            </a:extLst>
          </p:cNvPr>
          <p:cNvSpPr txBox="1"/>
          <p:nvPr/>
        </p:nvSpPr>
        <p:spPr>
          <a:xfrm>
            <a:off x="113105" y="3666941"/>
            <a:ext cx="693031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Product Management</a:t>
            </a:r>
            <a:endParaRPr lang="pt-BR" sz="8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050629-6F6B-4969-92B7-EAD3349106A1}"/>
              </a:ext>
            </a:extLst>
          </p:cNvPr>
          <p:cNvSpPr txBox="1"/>
          <p:nvPr/>
        </p:nvSpPr>
        <p:spPr>
          <a:xfrm>
            <a:off x="113105" y="4805534"/>
            <a:ext cx="693031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Marketing &amp; Sales</a:t>
            </a:r>
            <a:endParaRPr lang="pt-BR" sz="8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290" name="Picture 2" descr="Resultado de imagem para truck icon">
            <a:extLst>
              <a:ext uri="{FF2B5EF4-FFF2-40B4-BE49-F238E27FC236}">
                <a16:creationId xmlns:a16="http://schemas.microsoft.com/office/drawing/2014/main" id="{4D6504D1-57E5-4AAC-8F9D-7306C18A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92" y="2157225"/>
            <a:ext cx="870870" cy="87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m para screen icon">
            <a:extLst>
              <a:ext uri="{FF2B5EF4-FFF2-40B4-BE49-F238E27FC236}">
                <a16:creationId xmlns:a16="http://schemas.microsoft.com/office/drawing/2014/main" id="{E6A285F4-30D6-4BB2-972B-9EF5F4EA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00" y="3396300"/>
            <a:ext cx="716253" cy="71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m para sales pipeline icon">
            <a:extLst>
              <a:ext uri="{FF2B5EF4-FFF2-40B4-BE49-F238E27FC236}">
                <a16:creationId xmlns:a16="http://schemas.microsoft.com/office/drawing/2014/main" id="{D15670F3-182C-4F02-AA44-26BE2EF0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63" y="4481357"/>
            <a:ext cx="668926" cy="66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28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EXEMPLO: A/B TESTING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866FE-6FEB-4071-B2F9-8DB53D01B3DE}"/>
              </a:ext>
            </a:extLst>
          </p:cNvPr>
          <p:cNvSpPr txBox="1"/>
          <p:nvPr/>
        </p:nvSpPr>
        <p:spPr>
          <a:xfrm>
            <a:off x="484459" y="1714777"/>
            <a:ext cx="776219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pode ser aplicada ao product management, por exemplo na </a:t>
            </a:r>
            <a:r>
              <a:rPr lang="pt-BR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problemas reportados </a:t>
            </a: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produto desenvolvido, ou para </a:t>
            </a:r>
            <a:r>
              <a:rPr lang="pt-B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suporte na tomada de decisão de funcionalidades</a:t>
            </a: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utilizar.</a:t>
            </a:r>
          </a:p>
          <a:p>
            <a:pPr algn="l">
              <a:lnSpc>
                <a:spcPct val="150000"/>
              </a:lnSpc>
            </a:pPr>
            <a:endParaRPr lang="pt-BR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D7880-AC62-469D-B206-270E6CD7BBB3}"/>
              </a:ext>
            </a:extLst>
          </p:cNvPr>
          <p:cNvGrpSpPr/>
          <p:nvPr/>
        </p:nvGrpSpPr>
        <p:grpSpPr>
          <a:xfrm>
            <a:off x="2034117" y="3162467"/>
            <a:ext cx="5112475" cy="2875767"/>
            <a:chOff x="2034117" y="3162467"/>
            <a:chExt cx="5112475" cy="2875767"/>
          </a:xfrm>
        </p:grpSpPr>
        <p:pic>
          <p:nvPicPr>
            <p:cNvPr id="13314" name="Picture 2" descr="The ultimate A/B testing guide for product managers">
              <a:extLst>
                <a:ext uri="{FF2B5EF4-FFF2-40B4-BE49-F238E27FC236}">
                  <a16:creationId xmlns:a16="http://schemas.microsoft.com/office/drawing/2014/main" id="{AC6A4818-C959-4D82-80AF-C38BCF49F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117" y="3162467"/>
              <a:ext cx="5112475" cy="287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4C62A2-B877-4ABC-9A52-E0E6D40AB905}"/>
                </a:ext>
              </a:extLst>
            </p:cNvPr>
            <p:cNvSpPr/>
            <p:nvPr/>
          </p:nvSpPr>
          <p:spPr>
            <a:xfrm>
              <a:off x="2311685" y="4805534"/>
              <a:ext cx="4643919" cy="1050736"/>
            </a:xfrm>
            <a:prstGeom prst="rect">
              <a:avLst/>
            </a:prstGeom>
            <a:solidFill>
              <a:srgbClr val="005FF3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EFBBE1-47B9-4191-8C79-B5AD9E26903E}"/>
              </a:ext>
            </a:extLst>
          </p:cNvPr>
          <p:cNvSpPr txBox="1"/>
          <p:nvPr/>
        </p:nvSpPr>
        <p:spPr>
          <a:xfrm>
            <a:off x="2989780" y="4908773"/>
            <a:ext cx="3113069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5763309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EXEMPLO: A/B TESTING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338" name="Picture 2" descr="https://res.cloudinary.com/dy8i0qezub/image/upload/glossary/ab-testing/ab-testing.png">
            <a:extLst>
              <a:ext uri="{FF2B5EF4-FFF2-40B4-BE49-F238E27FC236}">
                <a16:creationId xmlns:a16="http://schemas.microsoft.com/office/drawing/2014/main" id="{384A5AAC-0C4F-4BEB-BADB-9159A891F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94" y="1389020"/>
            <a:ext cx="3811460" cy="22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B testing data science product operations">
            <a:extLst>
              <a:ext uri="{FF2B5EF4-FFF2-40B4-BE49-F238E27FC236}">
                <a16:creationId xmlns:a16="http://schemas.microsoft.com/office/drawing/2014/main" id="{42F5A942-DF89-4929-9B2B-94637C6A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" y="3830499"/>
            <a:ext cx="5906063" cy="204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5348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EXEMPLO: A/B TESTING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386" name="Picture 2" descr="simcity_original">
            <a:extLst>
              <a:ext uri="{FF2B5EF4-FFF2-40B4-BE49-F238E27FC236}">
                <a16:creationId xmlns:a16="http://schemas.microsoft.com/office/drawing/2014/main" id="{8AF5870A-EE8F-47AE-BA3B-EF3924DA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9" y="1857965"/>
            <a:ext cx="3417375" cy="35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imcity_variation">
            <a:extLst>
              <a:ext uri="{FF2B5EF4-FFF2-40B4-BE49-F238E27FC236}">
                <a16:creationId xmlns:a16="http://schemas.microsoft.com/office/drawing/2014/main" id="{A83947B8-806F-46BF-B910-281B46AA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63" y="1857965"/>
            <a:ext cx="3942680" cy="359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601791-4BDB-4FD3-8A45-604499D201F4}"/>
              </a:ext>
            </a:extLst>
          </p:cNvPr>
          <p:cNvSpPr txBox="1"/>
          <p:nvPr/>
        </p:nvSpPr>
        <p:spPr>
          <a:xfrm>
            <a:off x="595758" y="5614182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Original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261FBC-8D17-4369-949E-B05BA9BA89FC}"/>
              </a:ext>
            </a:extLst>
          </p:cNvPr>
          <p:cNvSpPr txBox="1"/>
          <p:nvPr/>
        </p:nvSpPr>
        <p:spPr>
          <a:xfrm>
            <a:off x="5073943" y="5614182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rtl="0" latinLnBrk="1" hangingPunct="0"/>
            <a:r>
              <a:rPr lang="en-US" sz="14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Variação</a:t>
            </a:r>
            <a:r>
              <a:rPr 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(+43.4% de </a:t>
            </a:r>
            <a:r>
              <a:rPr lang="en-US" sz="14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vendas</a:t>
            </a:r>
            <a:r>
              <a:rPr 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 	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32925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1A55D-D016-48A3-BCD3-152A563E8557}"/>
              </a:ext>
            </a:extLst>
          </p:cNvPr>
          <p:cNvSpPr txBox="1"/>
          <p:nvPr/>
        </p:nvSpPr>
        <p:spPr>
          <a:xfrm>
            <a:off x="498120" y="862553"/>
            <a:ext cx="700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EXEMPLO: TRÁFEGO, CAMPANHAS E LEADS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866FE-6FEB-4071-B2F9-8DB53D01B3DE}"/>
              </a:ext>
            </a:extLst>
          </p:cNvPr>
          <p:cNvSpPr txBox="1"/>
          <p:nvPr/>
        </p:nvSpPr>
        <p:spPr>
          <a:xfrm>
            <a:off x="484459" y="1714777"/>
            <a:ext cx="7762194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pode ser aplicada ao Marketing &amp; Sales de diversas maneiras. Os CRM mais famosos, como Salesforce e HubSpot têm se tornado ferramentas cada vez mais analíticas.</a:t>
            </a:r>
          </a:p>
          <a:p>
            <a:pPr algn="l">
              <a:lnSpc>
                <a:spcPct val="150000"/>
              </a:lnSpc>
            </a:pPr>
            <a:endParaRPr lang="pt-BR" sz="1800" dirty="0">
              <a:solidFill>
                <a:schemeClr val="accent2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Estas ferramentas permitem: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Dashboarding do funíl de vendas;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Métricas de tráfego em websites;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Return on investement de campanhas;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accent2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pt-BR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386EB6-697B-4207-AD2B-EB124C77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6765" y="3378679"/>
            <a:ext cx="2745109" cy="799376"/>
          </a:xfrm>
          <a:prstGeom prst="rect">
            <a:avLst/>
          </a:prstGeom>
        </p:spPr>
      </p:pic>
      <p:pic>
        <p:nvPicPr>
          <p:cNvPr id="17422" name="Picture 14" descr="Resultado de imagem para SALESFORCE">
            <a:extLst>
              <a:ext uri="{FF2B5EF4-FFF2-40B4-BE49-F238E27FC236}">
                <a16:creationId xmlns:a16="http://schemas.microsoft.com/office/drawing/2014/main" id="{C37249BD-BDF8-408E-A0BB-FFCABA29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477" y="4411595"/>
            <a:ext cx="2048961" cy="14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9501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F7F20-8135-4867-8E94-DB2846B898C7}"/>
              </a:ext>
            </a:extLst>
          </p:cNvPr>
          <p:cNvSpPr/>
          <p:nvPr/>
        </p:nvSpPr>
        <p:spPr>
          <a:xfrm>
            <a:off x="-36712" y="631169"/>
            <a:ext cx="9217422" cy="5820083"/>
          </a:xfrm>
          <a:prstGeom prst="rect">
            <a:avLst/>
          </a:prstGeom>
          <a:solidFill>
            <a:srgbClr val="423F3E">
              <a:alpha val="85098"/>
            </a:srgbClr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34064"/>
            <a:ext cx="9217422" cy="52564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3EBAF-1AC4-419D-9CFD-541921B6FC6A}"/>
              </a:ext>
            </a:extLst>
          </p:cNvPr>
          <p:cNvGrpSpPr/>
          <p:nvPr/>
        </p:nvGrpSpPr>
        <p:grpSpPr>
          <a:xfrm>
            <a:off x="1422191" y="810796"/>
            <a:ext cx="6299617" cy="5482548"/>
            <a:chOff x="971935" y="738358"/>
            <a:chExt cx="6299617" cy="5482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38553B-110B-49C5-837E-2F61C9F78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935" y="738358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B6AC97-0A4D-4D9F-8080-FEFEE9899475}"/>
                </a:ext>
              </a:extLst>
            </p:cNvPr>
            <p:cNvGrpSpPr/>
            <p:nvPr/>
          </p:nvGrpSpPr>
          <p:grpSpPr>
            <a:xfrm>
              <a:off x="1612899" y="2130425"/>
              <a:ext cx="5017690" cy="795337"/>
              <a:chOff x="1612899" y="2130425"/>
              <a:chExt cx="5017690" cy="7953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2BC17B-54E0-4122-9FAC-FFA863DB8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758CF261-9BAD-491E-A78C-065ECBA538C2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47303F-36A4-4DB0-B46D-02BDF5677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EB9E7D7-89A4-4BDB-B48A-94C8777A3B74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CCB369-1705-4EFA-ADDD-AA4B792A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9625" y="2834602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062898-DBBA-442B-BFAF-30D9141801FA}"/>
                </a:ext>
              </a:extLst>
            </p:cNvPr>
            <p:cNvGrpSpPr/>
            <p:nvPr/>
          </p:nvGrpSpPr>
          <p:grpSpPr>
            <a:xfrm rot="10800000" flipH="1">
              <a:off x="1686913" y="4050242"/>
              <a:ext cx="5017690" cy="795337"/>
              <a:chOff x="1612899" y="2130425"/>
              <a:chExt cx="5017690" cy="795337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2FB1F9A-C5FF-4073-938B-2A36F329D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94454633-A991-4C74-83BF-F755987805D7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DF7150-B141-4566-AF44-6AEE14E5E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26CC8E-05CC-4A4D-98C1-63A9C3725F58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0DF021-B1D0-4020-BE86-8797912F9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949" y="4940046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2E7940-F4ED-4740-845C-2E6C62BF45B4}"/>
              </a:ext>
            </a:extLst>
          </p:cNvPr>
          <p:cNvSpPr txBox="1"/>
          <p:nvPr/>
        </p:nvSpPr>
        <p:spPr>
          <a:xfrm>
            <a:off x="1196379" y="1101361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#1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16F2B-CF82-444A-AEF1-D336421053C4}"/>
              </a:ext>
            </a:extLst>
          </p:cNvPr>
          <p:cNvSpPr txBox="1"/>
          <p:nvPr/>
        </p:nvSpPr>
        <p:spPr>
          <a:xfrm>
            <a:off x="6214069" y="318134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#2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9EA15D-04D2-4DCB-9468-858E9006895B}"/>
              </a:ext>
            </a:extLst>
          </p:cNvPr>
          <p:cNvSpPr txBox="1"/>
          <p:nvPr/>
        </p:nvSpPr>
        <p:spPr>
          <a:xfrm>
            <a:off x="1270393" y="530520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#3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2A5E6-2BF1-43E2-AE13-27CAF192538C}"/>
              </a:ext>
            </a:extLst>
          </p:cNvPr>
          <p:cNvSpPr txBox="1"/>
          <p:nvPr/>
        </p:nvSpPr>
        <p:spPr>
          <a:xfrm>
            <a:off x="2926398" y="911076"/>
            <a:ext cx="334486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ANALYTICS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importância do analytics para o negócio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Relação desta função com outras áreas de negócio: marketing, logistica, digital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Casos de estudo em projetos reais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C28E0-8F43-41B9-8A35-9243A20BF0A2}"/>
              </a:ext>
            </a:extLst>
          </p:cNvPr>
          <p:cNvSpPr txBox="1"/>
          <p:nvPr/>
        </p:nvSpPr>
        <p:spPr>
          <a:xfrm>
            <a:off x="2926398" y="2853214"/>
            <a:ext cx="328767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ÁREAS DO ANALYTICS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Contextualização dos diferentes tipos de data analytics, desde a análise descritiva, à preditiva e culminando na analise perscritiva: data mining, machine learning, análise estatística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7B2451-E7DF-4E16-AF8E-806C76217545}"/>
              </a:ext>
            </a:extLst>
          </p:cNvPr>
          <p:cNvSpPr txBox="1"/>
          <p:nvPr/>
        </p:nvSpPr>
        <p:spPr>
          <a:xfrm>
            <a:off x="2926398" y="4593785"/>
            <a:ext cx="34394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EXTRAÇÃO DE CONHECIMENTO DOS DADOS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processo de extração de conhecimento dos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Tipo de aprendizagem com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tarefas de classificação, regressão e segmentação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Demonstrações em KNIME</a:t>
            </a:r>
          </a:p>
        </p:txBody>
      </p:sp>
    </p:spTree>
    <p:extLst>
      <p:ext uri="{BB962C8B-B14F-4D97-AF65-F5344CB8AC3E}">
        <p14:creationId xmlns:p14="http://schemas.microsoft.com/office/powerpoint/2010/main" val="38278960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Resultado de imagem para SALESFORCE">
            <a:extLst>
              <a:ext uri="{FF2B5EF4-FFF2-40B4-BE49-F238E27FC236}">
                <a16:creationId xmlns:a16="http://schemas.microsoft.com/office/drawing/2014/main" id="{34D66D59-F033-4B11-985B-7CD83541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5" y="1822213"/>
            <a:ext cx="7000360" cy="39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B387CD-E11F-4992-8979-8D42CCC4BDD3}"/>
              </a:ext>
            </a:extLst>
          </p:cNvPr>
          <p:cNvSpPr txBox="1"/>
          <p:nvPr/>
        </p:nvSpPr>
        <p:spPr>
          <a:xfrm>
            <a:off x="498120" y="862553"/>
            <a:ext cx="700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EXEMPLO: TRÁFEGO, CAMPANHAS E LEADS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FA7DEC-6954-49B8-A644-49D7691FE73B}"/>
              </a:ext>
            </a:extLst>
          </p:cNvPr>
          <p:cNvSpPr txBox="1"/>
          <p:nvPr/>
        </p:nvSpPr>
        <p:spPr>
          <a:xfrm>
            <a:off x="131024" y="5950045"/>
            <a:ext cx="784096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bg1"/>
                </a:solidFill>
              </a:rPr>
              <a:t>Salesforce Marketing Leads dashboard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7665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B387CD-E11F-4992-8979-8D42CCC4BDD3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CASO PRÁTICO: </a:t>
            </a:r>
          </a:p>
        </p:txBody>
      </p:sp>
      <p:pic>
        <p:nvPicPr>
          <p:cNvPr id="10244" name="Picture 4" descr="Resultado de imagem para spotify icon">
            <a:extLst>
              <a:ext uri="{FF2B5EF4-FFF2-40B4-BE49-F238E27FC236}">
                <a16:creationId xmlns:a16="http://schemas.microsoft.com/office/drawing/2014/main" id="{B5513168-EDE6-48B3-A262-FD85FC54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47" y="1057843"/>
            <a:ext cx="695315" cy="9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288785-E8B6-4A3C-913D-82CA73D0B46D}"/>
              </a:ext>
            </a:extLst>
          </p:cNvPr>
          <p:cNvSpPr txBox="1"/>
          <p:nvPr/>
        </p:nvSpPr>
        <p:spPr>
          <a:xfrm>
            <a:off x="466342" y="1709469"/>
            <a:ext cx="5227156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 2015 a Spotify lançou </a:t>
            </a:r>
            <a:r>
              <a:rPr lang="pt-B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Discover Weekly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BAE7E-A7BE-40B9-90AC-A95E518C3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913" y="2802082"/>
            <a:ext cx="5467976" cy="21444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687B0B5-1658-43D8-A3E0-3C497F0A7A01}"/>
              </a:ext>
            </a:extLst>
          </p:cNvPr>
          <p:cNvSpPr txBox="1"/>
          <p:nvPr/>
        </p:nvSpPr>
        <p:spPr>
          <a:xfrm>
            <a:off x="450160" y="5049276"/>
            <a:ext cx="6978278" cy="64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 funcionalidade que parece conhecer-me melhor que eu mesmo...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52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B387CD-E11F-4992-8979-8D42CCC4BDD3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CASO PRÁTICO: </a:t>
            </a:r>
          </a:p>
        </p:txBody>
      </p:sp>
      <p:pic>
        <p:nvPicPr>
          <p:cNvPr id="10244" name="Picture 4" descr="Resultado de imagem para spotify icon">
            <a:extLst>
              <a:ext uri="{FF2B5EF4-FFF2-40B4-BE49-F238E27FC236}">
                <a16:creationId xmlns:a16="http://schemas.microsoft.com/office/drawing/2014/main" id="{B5513168-EDE6-48B3-A262-FD85FC54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47" y="1057843"/>
            <a:ext cx="695315" cy="9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288785-E8B6-4A3C-913D-82CA73D0B46D}"/>
              </a:ext>
            </a:extLst>
          </p:cNvPr>
          <p:cNvSpPr txBox="1"/>
          <p:nvPr/>
        </p:nvSpPr>
        <p:spPr>
          <a:xfrm>
            <a:off x="466342" y="1709469"/>
            <a:ext cx="5227156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 2015 a Spotify lançou </a:t>
            </a:r>
            <a:r>
              <a:rPr lang="pt-B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Discover Weekly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309D2-6066-4617-9C8C-473CAB7A8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09" y="2317646"/>
            <a:ext cx="4196123" cy="1675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DB20C-EE4E-4BC7-9D9C-F3ACBB1D4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119" y="4322451"/>
            <a:ext cx="4196123" cy="14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776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B387CD-E11F-4992-8979-8D42CCC4BDD3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CASO PRÁTICO: </a:t>
            </a:r>
          </a:p>
        </p:txBody>
      </p:sp>
      <p:pic>
        <p:nvPicPr>
          <p:cNvPr id="10244" name="Picture 4" descr="Resultado de imagem para spotify icon">
            <a:extLst>
              <a:ext uri="{FF2B5EF4-FFF2-40B4-BE49-F238E27FC236}">
                <a16:creationId xmlns:a16="http://schemas.microsoft.com/office/drawing/2014/main" id="{B5513168-EDE6-48B3-A262-FD85FC54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47" y="1057843"/>
            <a:ext cx="695315" cy="9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288785-E8B6-4A3C-913D-82CA73D0B46D}"/>
              </a:ext>
            </a:extLst>
          </p:cNvPr>
          <p:cNvSpPr txBox="1"/>
          <p:nvPr/>
        </p:nvSpPr>
        <p:spPr>
          <a:xfrm>
            <a:off x="466342" y="1709469"/>
            <a:ext cx="5227156" cy="119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 pequena história sobre aplicações de </a:t>
            </a:r>
            <a:r>
              <a:rPr lang="pt-B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sugestão musical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...</a:t>
            </a:r>
            <a:endParaRPr lang="pt-BR" sz="2000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4F725-2AEB-4363-86DE-A6B502FBE7AF}"/>
              </a:ext>
            </a:extLst>
          </p:cNvPr>
          <p:cNvGrpSpPr/>
          <p:nvPr/>
        </p:nvGrpSpPr>
        <p:grpSpPr>
          <a:xfrm>
            <a:off x="498120" y="2955451"/>
            <a:ext cx="6457950" cy="2619375"/>
            <a:chOff x="498120" y="2955451"/>
            <a:chExt cx="6457950" cy="2619375"/>
          </a:xfrm>
        </p:grpSpPr>
        <p:pic>
          <p:nvPicPr>
            <p:cNvPr id="17410" name="Picture 2" descr="https://cdn-images-1.medium.com/max/800/1*lys6vccczPSJiyOTiMEp8g.png">
              <a:extLst>
                <a:ext uri="{FF2B5EF4-FFF2-40B4-BE49-F238E27FC236}">
                  <a16:creationId xmlns:a16="http://schemas.microsoft.com/office/drawing/2014/main" id="{3CE13413-EE4F-4A6E-BE30-3BA93A4E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20" y="2955451"/>
              <a:ext cx="645795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25C84-52B2-4A1C-B48B-A19BD87B3A77}"/>
                </a:ext>
              </a:extLst>
            </p:cNvPr>
            <p:cNvSpPr txBox="1"/>
            <p:nvPr/>
          </p:nvSpPr>
          <p:spPr>
            <a:xfrm>
              <a:off x="1082893" y="3830499"/>
              <a:ext cx="811658" cy="2568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Manual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EDB2AF-296C-4DBE-9952-757C7153C874}"/>
                </a:ext>
              </a:extLst>
            </p:cNvPr>
            <p:cNvSpPr txBox="1"/>
            <p:nvPr/>
          </p:nvSpPr>
          <p:spPr>
            <a:xfrm>
              <a:off x="1685301" y="5293649"/>
              <a:ext cx="811658" cy="2568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Manual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232A4A-6A3D-4534-BBE6-C879B2792DF2}"/>
                </a:ext>
              </a:extLst>
            </p:cNvPr>
            <p:cNvSpPr txBox="1"/>
            <p:nvPr/>
          </p:nvSpPr>
          <p:spPr>
            <a:xfrm>
              <a:off x="2956872" y="4586404"/>
              <a:ext cx="811658" cy="2568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Tags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23C233-2631-4054-87D0-6C69260C024C}"/>
                </a:ext>
              </a:extLst>
            </p:cNvPr>
            <p:cNvSpPr txBox="1"/>
            <p:nvPr/>
          </p:nvSpPr>
          <p:spPr>
            <a:xfrm>
              <a:off x="4455186" y="4071910"/>
              <a:ext cx="811658" cy="44146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Análise</a:t>
              </a: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de </a:t>
              </a: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conteúdo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23E2D2-6D7B-4031-BD84-72941C21C491}"/>
                </a:ext>
              </a:extLst>
            </p:cNvPr>
            <p:cNvSpPr txBox="1"/>
            <p:nvPr/>
          </p:nvSpPr>
          <p:spPr>
            <a:xfrm>
              <a:off x="4372895" y="5193365"/>
              <a:ext cx="1320603" cy="2568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Filtro</a:t>
              </a: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colaborativo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D09226-F1BF-4E74-AC84-DC7E5BB441CC}"/>
                </a:ext>
              </a:extLst>
            </p:cNvPr>
            <p:cNvSpPr txBox="1"/>
            <p:nvPr/>
          </p:nvSpPr>
          <p:spPr>
            <a:xfrm>
              <a:off x="6067374" y="3887114"/>
              <a:ext cx="811659" cy="44146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Estratégia</a:t>
              </a: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</a:t>
              </a:r>
              <a:r>
                <a:rPr kumimoji="0" lang="en-US" sz="12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híbrida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8665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193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27311-C164-4C68-A5F1-A17744084969}"/>
              </a:ext>
            </a:extLst>
          </p:cNvPr>
          <p:cNvSpPr txBox="1"/>
          <p:nvPr/>
        </p:nvSpPr>
        <p:spPr>
          <a:xfrm>
            <a:off x="211841" y="2473323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B387CD-E11F-4992-8979-8D42CCC4BDD3}"/>
              </a:ext>
            </a:extLst>
          </p:cNvPr>
          <p:cNvSpPr txBox="1"/>
          <p:nvPr/>
        </p:nvSpPr>
        <p:spPr>
          <a:xfrm>
            <a:off x="498120" y="862553"/>
            <a:ext cx="700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– CASO PRÁTICO: </a:t>
            </a:r>
          </a:p>
        </p:txBody>
      </p:sp>
      <p:pic>
        <p:nvPicPr>
          <p:cNvPr id="10244" name="Picture 4" descr="Resultado de imagem para spotify icon">
            <a:extLst>
              <a:ext uri="{FF2B5EF4-FFF2-40B4-BE49-F238E27FC236}">
                <a16:creationId xmlns:a16="http://schemas.microsoft.com/office/drawing/2014/main" id="{B5513168-EDE6-48B3-A262-FD85FC54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47" y="1057843"/>
            <a:ext cx="695315" cy="9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cdn-images-1.medium.com/max/800/1*cp07MRMUjndZsvV7QElSXg.png">
            <a:extLst>
              <a:ext uri="{FF2B5EF4-FFF2-40B4-BE49-F238E27FC236}">
                <a16:creationId xmlns:a16="http://schemas.microsoft.com/office/drawing/2014/main" id="{0CFE291D-91D0-4B33-85CD-5B3C21922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93" y="2473323"/>
            <a:ext cx="4590741" cy="26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D437808-3A64-4775-B921-D6671215D698}"/>
              </a:ext>
            </a:extLst>
          </p:cNvPr>
          <p:cNvSpPr txBox="1"/>
          <p:nvPr/>
        </p:nvSpPr>
        <p:spPr>
          <a:xfrm>
            <a:off x="466342" y="1709469"/>
            <a:ext cx="5227156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Combinação de </a:t>
            </a:r>
            <a:r>
              <a:rPr lang="pt-B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métodos 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diferentes:</a:t>
            </a:r>
            <a:r>
              <a:rPr lang="pt-B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AA5C3A-15E5-4D71-9FDA-EC7CD239F82D}"/>
              </a:ext>
            </a:extLst>
          </p:cNvPr>
          <p:cNvSpPr txBox="1"/>
          <p:nvPr/>
        </p:nvSpPr>
        <p:spPr>
          <a:xfrm>
            <a:off x="466342" y="2402144"/>
            <a:ext cx="2842749" cy="25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Filtro colaborativo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Natural Language Processing (NLP)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 de conteúdo aúdio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863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5" name="Google Shape;43025;p1" descr="Resultado de imagem para data"/>
          <p:cNvPicPr preferRelativeResize="0"/>
          <p:nvPr/>
        </p:nvPicPr>
        <p:blipFill rotWithShape="1">
          <a:blip r:embed="rId3">
            <a:alphaModFix/>
          </a:blip>
          <a:srcRect r="17177"/>
          <a:stretch/>
        </p:blipFill>
        <p:spPr>
          <a:xfrm>
            <a:off x="-36711" y="631543"/>
            <a:ext cx="9217422" cy="5815691"/>
          </a:xfrm>
          <a:prstGeom prst="rect">
            <a:avLst/>
          </a:prstGeom>
          <a:noFill/>
          <a:ln>
            <a:noFill/>
          </a:ln>
        </p:spPr>
      </p:pic>
      <p:sp>
        <p:nvSpPr>
          <p:cNvPr id="43026" name="Google Shape;43026;p1"/>
          <p:cNvSpPr/>
          <p:nvPr/>
        </p:nvSpPr>
        <p:spPr>
          <a:xfrm>
            <a:off x="-32098" y="626512"/>
            <a:ext cx="9254100" cy="5820000"/>
          </a:xfrm>
          <a:prstGeom prst="rect">
            <a:avLst/>
          </a:prstGeom>
          <a:solidFill>
            <a:srgbClr val="423F3E"/>
          </a:solidFill>
          <a:ln w="9525" cap="flat" cmpd="sng">
            <a:solidFill>
              <a:srgbClr val="A5A5A5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9399A2">
                <a:alpha val="7176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27" name="Google Shape;43027;p1"/>
          <p:cNvSpPr/>
          <p:nvPr/>
        </p:nvSpPr>
        <p:spPr>
          <a:xfrm>
            <a:off x="-36711" y="6447234"/>
            <a:ext cx="9217500" cy="512400"/>
          </a:xfrm>
          <a:prstGeom prst="rect">
            <a:avLst/>
          </a:prstGeom>
          <a:noFill/>
          <a:ln>
            <a:noFill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28" name="Google Shape;43028;p1"/>
          <p:cNvSpPr/>
          <p:nvPr/>
        </p:nvSpPr>
        <p:spPr>
          <a:xfrm>
            <a:off x="-36711" y="-9922"/>
            <a:ext cx="9217500" cy="637200"/>
          </a:xfrm>
          <a:prstGeom prst="rect">
            <a:avLst/>
          </a:prstGeom>
          <a:noFill/>
          <a:ln>
            <a:noFill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29" name="Google Shape;43029;p1"/>
          <p:cNvSpPr/>
          <p:nvPr/>
        </p:nvSpPr>
        <p:spPr>
          <a:xfrm>
            <a:off x="7428438" y="187909"/>
            <a:ext cx="15099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data analytics</a:t>
            </a:r>
            <a:endParaRPr sz="11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0" name="Google Shape;43030;p1"/>
          <p:cNvSpPr/>
          <p:nvPr/>
        </p:nvSpPr>
        <p:spPr>
          <a:xfrm>
            <a:off x="197782" y="6511121"/>
            <a:ext cx="29784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Jorge da Costa Ferreira - 2018</a:t>
            </a:r>
            <a:endParaRPr sz="11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1" name="Google Shape;43031;p1"/>
          <p:cNvSpPr/>
          <p:nvPr/>
        </p:nvSpPr>
        <p:spPr>
          <a:xfrm>
            <a:off x="7784762" y="6513557"/>
            <a:ext cx="1188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www.edit.com.pt</a:t>
            </a:r>
            <a:endParaRPr/>
          </a:p>
        </p:txBody>
      </p:sp>
      <p:pic>
        <p:nvPicPr>
          <p:cNvPr id="43032" name="Google Shape;4303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019" y="143968"/>
            <a:ext cx="1263703" cy="329294"/>
          </a:xfrm>
          <a:prstGeom prst="rect">
            <a:avLst/>
          </a:prstGeom>
          <a:noFill/>
          <a:ln>
            <a:noFill/>
          </a:ln>
        </p:spPr>
      </p:pic>
      <p:sp>
        <p:nvSpPr>
          <p:cNvPr id="43033" name="Google Shape;43033;p1"/>
          <p:cNvSpPr/>
          <p:nvPr/>
        </p:nvSpPr>
        <p:spPr>
          <a:xfrm>
            <a:off x="8315325" y="806909"/>
            <a:ext cx="782700" cy="782100"/>
          </a:xfrm>
          <a:prstGeom prst="ellipse">
            <a:avLst/>
          </a:prstGeom>
          <a:noFill/>
          <a:ln w="76200" cap="flat" cmpd="sng">
            <a:solidFill>
              <a:srgbClr val="A5A5A5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4" name="Google Shape;43034;p1"/>
          <p:cNvSpPr/>
          <p:nvPr/>
        </p:nvSpPr>
        <p:spPr>
          <a:xfrm>
            <a:off x="8487394" y="2437367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5" name="Google Shape;43035;p1"/>
          <p:cNvSpPr/>
          <p:nvPr/>
        </p:nvSpPr>
        <p:spPr>
          <a:xfrm>
            <a:off x="8487394" y="3080670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6" name="Google Shape;43036;p1"/>
          <p:cNvSpPr/>
          <p:nvPr/>
        </p:nvSpPr>
        <p:spPr>
          <a:xfrm>
            <a:off x="8487394" y="3723973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7" name="Google Shape;43037;p1"/>
          <p:cNvSpPr/>
          <p:nvPr/>
        </p:nvSpPr>
        <p:spPr>
          <a:xfrm>
            <a:off x="8487394" y="4367276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8" name="Google Shape;43038;p1"/>
          <p:cNvSpPr/>
          <p:nvPr/>
        </p:nvSpPr>
        <p:spPr>
          <a:xfrm>
            <a:off x="8487394" y="5010579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39" name="Google Shape;43039;p1"/>
          <p:cNvSpPr/>
          <p:nvPr/>
        </p:nvSpPr>
        <p:spPr>
          <a:xfrm>
            <a:off x="8487394" y="5653883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40" name="Google Shape;43040;p1"/>
          <p:cNvSpPr/>
          <p:nvPr/>
        </p:nvSpPr>
        <p:spPr>
          <a:xfrm>
            <a:off x="8487394" y="1794064"/>
            <a:ext cx="438600" cy="438300"/>
          </a:xfrm>
          <a:prstGeom prst="ellipse">
            <a:avLst/>
          </a:prstGeom>
          <a:noFill/>
          <a:ln w="76200" cap="flat" cmpd="sng">
            <a:solidFill>
              <a:srgbClr val="3E4247">
                <a:alpha val="80000"/>
              </a:srgbClr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254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None/>
            </a:pPr>
            <a:endParaRPr sz="16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041" name="Google Shape;43041;p1"/>
          <p:cNvSpPr txBox="1"/>
          <p:nvPr/>
        </p:nvSpPr>
        <p:spPr>
          <a:xfrm>
            <a:off x="8372243" y="1039887"/>
            <a:ext cx="669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</a:t>
            </a:r>
            <a:endParaRPr/>
          </a:p>
        </p:txBody>
      </p:sp>
      <p:sp>
        <p:nvSpPr>
          <p:cNvPr id="43042" name="Google Shape;43042;p1"/>
          <p:cNvSpPr txBox="1"/>
          <p:nvPr/>
        </p:nvSpPr>
        <p:spPr>
          <a:xfrm>
            <a:off x="8379219" y="1902149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</a:t>
            </a:r>
            <a:endParaRPr/>
          </a:p>
        </p:txBody>
      </p:sp>
      <p:sp>
        <p:nvSpPr>
          <p:cNvPr id="43043" name="Google Shape;43043;p1"/>
          <p:cNvSpPr txBox="1"/>
          <p:nvPr/>
        </p:nvSpPr>
        <p:spPr>
          <a:xfrm>
            <a:off x="8379219" y="2560671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</a:t>
            </a:r>
            <a:endParaRPr/>
          </a:p>
        </p:txBody>
      </p:sp>
      <p:sp>
        <p:nvSpPr>
          <p:cNvPr id="43044" name="Google Shape;43044;p1"/>
          <p:cNvSpPr txBox="1"/>
          <p:nvPr/>
        </p:nvSpPr>
        <p:spPr>
          <a:xfrm>
            <a:off x="8371714" y="3211500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#4</a:t>
            </a:r>
            <a:endParaRPr/>
          </a:p>
        </p:txBody>
      </p:sp>
      <p:sp>
        <p:nvSpPr>
          <p:cNvPr id="43045" name="Google Shape;43045;p1"/>
          <p:cNvSpPr txBox="1"/>
          <p:nvPr/>
        </p:nvSpPr>
        <p:spPr>
          <a:xfrm>
            <a:off x="8379219" y="3830499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#5</a:t>
            </a:r>
            <a:endParaRPr/>
          </a:p>
        </p:txBody>
      </p:sp>
      <p:sp>
        <p:nvSpPr>
          <p:cNvPr id="43046" name="Google Shape;43046;p1"/>
          <p:cNvSpPr txBox="1"/>
          <p:nvPr/>
        </p:nvSpPr>
        <p:spPr>
          <a:xfrm>
            <a:off x="8379219" y="4465699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#6</a:t>
            </a:r>
            <a:endParaRPr/>
          </a:p>
        </p:txBody>
      </p:sp>
      <p:sp>
        <p:nvSpPr>
          <p:cNvPr id="43047" name="Google Shape;43047;p1"/>
          <p:cNvSpPr txBox="1"/>
          <p:nvPr/>
        </p:nvSpPr>
        <p:spPr>
          <a:xfrm>
            <a:off x="8379219" y="5109002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#7</a:t>
            </a:r>
            <a:endParaRPr/>
          </a:p>
        </p:txBody>
      </p:sp>
      <p:sp>
        <p:nvSpPr>
          <p:cNvPr id="43048" name="Google Shape;43048;p1"/>
          <p:cNvSpPr txBox="1"/>
          <p:nvPr/>
        </p:nvSpPr>
        <p:spPr>
          <a:xfrm>
            <a:off x="8379219" y="5757971"/>
            <a:ext cx="6690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F75"/>
              </a:buClr>
              <a:buSzPts val="1100"/>
              <a:buFont typeface="Helvetica Neue"/>
              <a:buNone/>
            </a:pPr>
            <a:r>
              <a:rPr lang="en-US" sz="1100" b="1" i="0" u="none" strike="noStrike" cap="none">
                <a:solidFill>
                  <a:srgbClr val="686F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#8</a:t>
            </a:r>
            <a:endParaRPr/>
          </a:p>
        </p:txBody>
      </p:sp>
      <p:sp>
        <p:nvSpPr>
          <p:cNvPr id="43049" name="Google Shape;43049;p1"/>
          <p:cNvSpPr txBox="1"/>
          <p:nvPr/>
        </p:nvSpPr>
        <p:spPr>
          <a:xfrm>
            <a:off x="211841" y="2473323"/>
            <a:ext cx="7286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50" name="Google Shape;43050;p1"/>
          <p:cNvSpPr txBox="1"/>
          <p:nvPr/>
        </p:nvSpPr>
        <p:spPr>
          <a:xfrm>
            <a:off x="498120" y="862553"/>
            <a:ext cx="700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ANALYTICS – CASO PRÁTICO: </a:t>
            </a:r>
            <a:endParaRPr/>
          </a:p>
        </p:txBody>
      </p:sp>
      <p:pic>
        <p:nvPicPr>
          <p:cNvPr id="43051" name="Google Shape;43051;p1" descr="Resultado de imagem para spotify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9447" y="1057843"/>
            <a:ext cx="695315" cy="9030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52" name="Google Shape;43052;p1"/>
          <p:cNvSpPr/>
          <p:nvPr/>
        </p:nvSpPr>
        <p:spPr>
          <a:xfrm>
            <a:off x="197782" y="5564025"/>
            <a:ext cx="65805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mais detalhe vejam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aqui!</a:t>
            </a:r>
            <a:endParaRPr sz="24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053" name="Google Shape;43053;p1" descr="https://cdn-images-1.medium.com/max/800/1*cs6FT4dt3sujiauIKF_HYg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231" y="1741862"/>
            <a:ext cx="4164052" cy="187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54" name="Google Shape;43054;p1" descr="https://cdn-images-1.medium.com/max/800/1*srOKaVeDN8i5uqEQepjPPw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6231" y="3823261"/>
            <a:ext cx="4164052" cy="163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55" name="Google Shape;43055;p1" descr="https://cdn-images-1.medium.com/max/800/0*KS_nvbVyvOdQzjyI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48937" y="2623640"/>
            <a:ext cx="2993366" cy="1743636"/>
          </a:xfrm>
          <a:prstGeom prst="rect">
            <a:avLst/>
          </a:prstGeom>
          <a:noFill/>
          <a:ln>
            <a:noFill/>
          </a:ln>
        </p:spPr>
      </p:pic>
      <p:sp>
        <p:nvSpPr>
          <p:cNvPr id="43056" name="Google Shape;43056;p1"/>
          <p:cNvSpPr txBox="1"/>
          <p:nvPr/>
        </p:nvSpPr>
        <p:spPr>
          <a:xfrm>
            <a:off x="3978765" y="1801672"/>
            <a:ext cx="17778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 ou K-NN</a:t>
            </a:r>
            <a:endParaRPr/>
          </a:p>
        </p:txBody>
      </p:sp>
      <p:sp>
        <p:nvSpPr>
          <p:cNvPr id="43057" name="Google Shape;43057;p1"/>
          <p:cNvSpPr txBox="1"/>
          <p:nvPr/>
        </p:nvSpPr>
        <p:spPr>
          <a:xfrm>
            <a:off x="4063707" y="5241634"/>
            <a:ext cx="2170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NLP Sentiment Analysis</a:t>
            </a:r>
            <a:endParaRPr/>
          </a:p>
        </p:txBody>
      </p:sp>
      <p:sp>
        <p:nvSpPr>
          <p:cNvPr id="43058" name="Google Shape;43058;p1"/>
          <p:cNvSpPr txBox="1"/>
          <p:nvPr/>
        </p:nvSpPr>
        <p:spPr>
          <a:xfrm>
            <a:off x="7700025" y="4228966"/>
            <a:ext cx="5034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CNN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05FDC0C-39EF-482A-9C86-FB4900A77BC0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98121" y="862553"/>
            <a:ext cx="543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ÁREAS DO DATA ANALYTICS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A158FD-C4D3-4DD4-809A-2ACB2DCCD5CC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2C492B-0B80-4767-973A-7CEBE4664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59FE6-91CF-4966-A33F-BBA80FAF2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348E93-BAD8-4C26-A804-FF7FDCD37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072D6D9-0B39-477E-815E-78A8606A6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3EA5AF-29E4-477E-BC81-B3150CE31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C8CD167-2A5F-41EB-B694-3382D2C541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BDBC58A-1BA2-4F48-BCDE-3FFCA145B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F8DCC9-ED5C-4874-9BAD-11D52C8E1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C06130-FC63-46D0-9104-9D501E13466A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B18C98-BC8F-4C65-A90C-C169C105BB83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E85335-12A0-4EEB-B400-F0C6BBFBB59C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16DA15-92A4-4925-9B08-61699716E4EB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30C174-5459-4CB9-8796-36A3337BDA49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BB0F18-D2A3-42CF-9956-86DBDBA20A60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056886-BAC5-487F-BAD7-8D43D66C0F6E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98FFA0-F049-4683-A853-8E37848D95E1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FA745-5689-4CAF-B1DB-DBB2A6084248}"/>
              </a:ext>
            </a:extLst>
          </p:cNvPr>
          <p:cNvSpPr/>
          <p:nvPr/>
        </p:nvSpPr>
        <p:spPr>
          <a:xfrm>
            <a:off x="-73424" y="4593134"/>
            <a:ext cx="7858183" cy="12785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590315-D3C6-4991-836C-FFBAC5DFF4FF}"/>
              </a:ext>
            </a:extLst>
          </p:cNvPr>
          <p:cNvSpPr/>
          <p:nvPr/>
        </p:nvSpPr>
        <p:spPr>
          <a:xfrm>
            <a:off x="-73425" y="3166694"/>
            <a:ext cx="7858183" cy="1278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FC0E1D-3DCD-4A64-BB81-8543E31F9971}"/>
              </a:ext>
            </a:extLst>
          </p:cNvPr>
          <p:cNvSpPr/>
          <p:nvPr/>
        </p:nvSpPr>
        <p:spPr>
          <a:xfrm>
            <a:off x="-64548" y="1634022"/>
            <a:ext cx="7858183" cy="137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986B5-B02D-47DD-9AF0-95A68EA0400E}"/>
              </a:ext>
            </a:extLst>
          </p:cNvPr>
          <p:cNvSpPr txBox="1"/>
          <p:nvPr/>
        </p:nvSpPr>
        <p:spPr>
          <a:xfrm>
            <a:off x="498122" y="1625445"/>
            <a:ext cx="6930316" cy="579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aconteceu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Quando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pretende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sumarizar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todo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parte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negócio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vai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acontecer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Quando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pretende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fazer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previsão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sustentada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um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acontecimento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futuro</a:t>
            </a:r>
            <a:endParaRPr lang="en-US" sz="14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prescritiva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ser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feito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Quando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regras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e/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tendências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extraídas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dos dados para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suportar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tomada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decisão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8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8638698A-4307-408D-AB9D-1C54DCF1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79" y="3160171"/>
            <a:ext cx="654312" cy="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9114F7AF-5B2C-4420-B86F-6F886EB5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96" y="1611294"/>
            <a:ext cx="722431" cy="7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4454068D-B72E-48DE-A956-6A5CD4B26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28" y="4564601"/>
            <a:ext cx="722431" cy="7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8595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DDC09E00-1CCB-45A0-BC54-DA802F68FAD1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COMO É QUE AS 3 ÁREAS FAZEM ANÁLISES?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FA745-5689-4CAF-B1DB-DBB2A6084248}"/>
              </a:ext>
            </a:extLst>
          </p:cNvPr>
          <p:cNvSpPr/>
          <p:nvPr/>
        </p:nvSpPr>
        <p:spPr>
          <a:xfrm>
            <a:off x="-73424" y="4593134"/>
            <a:ext cx="7858183" cy="12785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590315-D3C6-4991-836C-FFBAC5DFF4FF}"/>
              </a:ext>
            </a:extLst>
          </p:cNvPr>
          <p:cNvSpPr/>
          <p:nvPr/>
        </p:nvSpPr>
        <p:spPr>
          <a:xfrm>
            <a:off x="-73425" y="3166694"/>
            <a:ext cx="7858183" cy="1278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FC0E1D-3DCD-4A64-BB81-8543E31F9971}"/>
              </a:ext>
            </a:extLst>
          </p:cNvPr>
          <p:cNvSpPr/>
          <p:nvPr/>
        </p:nvSpPr>
        <p:spPr>
          <a:xfrm>
            <a:off x="-64548" y="1634022"/>
            <a:ext cx="7858183" cy="1371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986B5-B02D-47DD-9AF0-95A68EA0400E}"/>
              </a:ext>
            </a:extLst>
          </p:cNvPr>
          <p:cNvSpPr txBox="1"/>
          <p:nvPr/>
        </p:nvSpPr>
        <p:spPr>
          <a:xfrm>
            <a:off x="498121" y="1589019"/>
            <a:ext cx="6930316" cy="547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descritiva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aconteceu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Quando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que o João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começou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usar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nossa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loja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online?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que o João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já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gastou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loja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produtos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que o João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comprou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vai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acontecer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Qual a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probabilidade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o João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comprar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no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mês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produtos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que o João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vai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comprar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prescritiva</a:t>
            </a:r>
            <a:r>
              <a:rPr lang="en-US" sz="18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que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ser </a:t>
            </a:r>
            <a:r>
              <a:rPr lang="en-US" sz="14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feito</a:t>
            </a:r>
            <a:r>
              <a:rPr lang="en-US" sz="14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promoção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devemos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recomenadar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João?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novos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produtos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devemos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lançar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satisfazer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clientes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como</a:t>
            </a:r>
            <a:r>
              <a:rPr lang="en-US" sz="14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 João?</a:t>
            </a: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8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8638698A-4307-408D-AB9D-1C54DCF1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79" y="3160171"/>
            <a:ext cx="654312" cy="6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9114F7AF-5B2C-4420-B86F-6F886EB5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96" y="1611294"/>
            <a:ext cx="722431" cy="7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4454068D-B72E-48DE-A956-6A5CD4B26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28" y="4564601"/>
            <a:ext cx="722431" cy="7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9B8CA13-D7A2-4052-90FB-18D73EF2EF89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79DE412-0367-4301-8CD5-57967AD7C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01995F-B6CE-43FE-8887-65349882E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4557C1-7A6A-496F-B099-D1202162D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8CE697-E3C6-4A7C-A7C4-358F3840E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765AC3-74F1-46D1-95E9-B87DA7F862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FD6147E-D379-4FC0-BCA4-BE51C8D05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467B96-89F9-4868-A270-BEB69F2EA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73B666-C019-4E7B-988D-26E07C527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52DCB4-D255-4ED4-ACA5-3D4AC1C59D80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348895-58A5-4642-B607-7517CF3E7EBF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6AB89CD-E612-4563-8A0A-041754BE01BD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FED8A8-D68A-4F5D-BCE7-62015D102A6E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A76281-C34A-42E1-984F-4DD4C37514DE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92121C-F88D-4D43-B87F-2023DE91CA58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9CF401-D61D-4F6B-9580-5CD0D130DD51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818B40-2705-4DE6-AE18-6494F2A89469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8381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D60DBEF-6CD7-4E20-986C-E1E943090284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VALOR E DEPENDÊNCIAS DAS ÁREAS DE DATA ANALYTICS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AB62A0-BFDB-49BC-A01E-CB4D0962791E}"/>
              </a:ext>
            </a:extLst>
          </p:cNvPr>
          <p:cNvGrpSpPr/>
          <p:nvPr/>
        </p:nvGrpSpPr>
        <p:grpSpPr>
          <a:xfrm>
            <a:off x="3286498" y="3005061"/>
            <a:ext cx="2012955" cy="1285026"/>
            <a:chOff x="6107836" y="3160171"/>
            <a:chExt cx="2012955" cy="12850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590315-D3C6-4991-836C-FFBAC5DFF4FF}"/>
                </a:ext>
              </a:extLst>
            </p:cNvPr>
            <p:cNvSpPr/>
            <p:nvPr/>
          </p:nvSpPr>
          <p:spPr>
            <a:xfrm>
              <a:off x="6107836" y="3166694"/>
              <a:ext cx="1676922" cy="12785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122" name="Picture 2" descr="Imagem relacionada">
              <a:extLst>
                <a:ext uri="{FF2B5EF4-FFF2-40B4-BE49-F238E27FC236}">
                  <a16:creationId xmlns:a16="http://schemas.microsoft.com/office/drawing/2014/main" id="{8638698A-4307-408D-AB9D-1C54DCF1F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479" y="3160171"/>
              <a:ext cx="654312" cy="654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2FE5A5-E6A4-4F40-9DDA-238BA4E90B9C}"/>
              </a:ext>
            </a:extLst>
          </p:cNvPr>
          <p:cNvGrpSpPr/>
          <p:nvPr/>
        </p:nvGrpSpPr>
        <p:grpSpPr>
          <a:xfrm>
            <a:off x="1149280" y="4252909"/>
            <a:ext cx="1978591" cy="1394328"/>
            <a:chOff x="6107836" y="1611294"/>
            <a:chExt cx="1978591" cy="13943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FC0E1D-3DCD-4A64-BB81-8543E31F9971}"/>
                </a:ext>
              </a:extLst>
            </p:cNvPr>
            <p:cNvSpPr/>
            <p:nvPr/>
          </p:nvSpPr>
          <p:spPr>
            <a:xfrm>
              <a:off x="6107836" y="1634022"/>
              <a:ext cx="1685799" cy="1371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124" name="Picture 4" descr="Imagem relacionada">
              <a:extLst>
                <a:ext uri="{FF2B5EF4-FFF2-40B4-BE49-F238E27FC236}">
                  <a16:creationId xmlns:a16="http://schemas.microsoft.com/office/drawing/2014/main" id="{9114F7AF-5B2C-4420-B86F-6F886EB57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996" y="1611294"/>
              <a:ext cx="722431" cy="722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5B360D-ACE8-4532-AD22-D824890E8DBD}"/>
              </a:ext>
            </a:extLst>
          </p:cNvPr>
          <p:cNvGrpSpPr/>
          <p:nvPr/>
        </p:nvGrpSpPr>
        <p:grpSpPr>
          <a:xfrm>
            <a:off x="5360524" y="1703532"/>
            <a:ext cx="2048522" cy="1307036"/>
            <a:chOff x="6107837" y="4564601"/>
            <a:chExt cx="2048522" cy="13070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FFA745-5689-4CAF-B1DB-DBB2A6084248}"/>
                </a:ext>
              </a:extLst>
            </p:cNvPr>
            <p:cNvSpPr/>
            <p:nvPr/>
          </p:nvSpPr>
          <p:spPr>
            <a:xfrm>
              <a:off x="6107837" y="4593134"/>
              <a:ext cx="1676922" cy="127850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126" name="Picture 6" descr="Imagem relacionada">
              <a:extLst>
                <a:ext uri="{FF2B5EF4-FFF2-40B4-BE49-F238E27FC236}">
                  <a16:creationId xmlns:a16="http://schemas.microsoft.com/office/drawing/2014/main" id="{4454068D-B72E-48DE-A956-6A5CD4B26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928" y="4564601"/>
              <a:ext cx="722431" cy="722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F5F74-1EF6-40E6-95E9-BF76DECFDAB9}"/>
              </a:ext>
            </a:extLst>
          </p:cNvPr>
          <p:cNvCxnSpPr>
            <a:cxnSpLocks/>
          </p:cNvCxnSpPr>
          <p:nvPr/>
        </p:nvCxnSpPr>
        <p:spPr>
          <a:xfrm flipV="1">
            <a:off x="649041" y="1732066"/>
            <a:ext cx="0" cy="4147740"/>
          </a:xfrm>
          <a:prstGeom prst="straightConnector1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B8A9B9-ED47-42C6-B64D-AED2A24387B6}"/>
              </a:ext>
            </a:extLst>
          </p:cNvPr>
          <p:cNvCxnSpPr>
            <a:cxnSpLocks/>
          </p:cNvCxnSpPr>
          <p:nvPr/>
        </p:nvCxnSpPr>
        <p:spPr>
          <a:xfrm flipV="1">
            <a:off x="612775" y="5862749"/>
            <a:ext cx="7339596" cy="10263"/>
          </a:xfrm>
          <a:prstGeom prst="straightConnector1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E67884-C739-465F-9B05-1E2D7D0DA977}"/>
              </a:ext>
            </a:extLst>
          </p:cNvPr>
          <p:cNvSpPr txBox="1"/>
          <p:nvPr/>
        </p:nvSpPr>
        <p:spPr>
          <a:xfrm>
            <a:off x="3302494" y="5963352"/>
            <a:ext cx="2539012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Dificuldade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B4C566-6891-4112-A2C9-38E5CD360F86}"/>
              </a:ext>
            </a:extLst>
          </p:cNvPr>
          <p:cNvSpPr txBox="1"/>
          <p:nvPr/>
        </p:nvSpPr>
        <p:spPr>
          <a:xfrm>
            <a:off x="109751" y="2421826"/>
            <a:ext cx="441465" cy="209151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Valor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05EE83-7452-4308-8C9D-02F88FFC1EC5}"/>
              </a:ext>
            </a:extLst>
          </p:cNvPr>
          <p:cNvSpPr txBox="1"/>
          <p:nvPr/>
        </p:nvSpPr>
        <p:spPr>
          <a:xfrm>
            <a:off x="685753" y="4941185"/>
            <a:ext cx="2539012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Descritiva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8999D5-4A0C-47A8-8198-214FAA7AE8C4}"/>
              </a:ext>
            </a:extLst>
          </p:cNvPr>
          <p:cNvSpPr txBox="1"/>
          <p:nvPr/>
        </p:nvSpPr>
        <p:spPr>
          <a:xfrm>
            <a:off x="2862802" y="3595254"/>
            <a:ext cx="2539012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Preditiva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919B67-45C5-43F7-AB8E-2D8FAB8C24E9}"/>
              </a:ext>
            </a:extLst>
          </p:cNvPr>
          <p:cNvSpPr txBox="1"/>
          <p:nvPr/>
        </p:nvSpPr>
        <p:spPr>
          <a:xfrm>
            <a:off x="4963420" y="2371316"/>
            <a:ext cx="2539012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Prescritiva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53272DD1-7935-4A6B-BC35-C271B8109E44}"/>
              </a:ext>
            </a:extLst>
          </p:cNvPr>
          <p:cNvSpPr/>
          <p:nvPr/>
        </p:nvSpPr>
        <p:spPr>
          <a:xfrm>
            <a:off x="4963420" y="3024362"/>
            <a:ext cx="1408157" cy="1102328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Arrow: Bent-Up 59">
            <a:extLst>
              <a:ext uri="{FF2B5EF4-FFF2-40B4-BE49-F238E27FC236}">
                <a16:creationId xmlns:a16="http://schemas.microsoft.com/office/drawing/2014/main" id="{746C5897-AC3F-41D3-BD42-5FA3AFD093CF}"/>
              </a:ext>
            </a:extLst>
          </p:cNvPr>
          <p:cNvSpPr/>
          <p:nvPr/>
        </p:nvSpPr>
        <p:spPr>
          <a:xfrm>
            <a:off x="2835079" y="4300010"/>
            <a:ext cx="1418775" cy="1102328"/>
          </a:xfrm>
          <a:prstGeom prst="bentUpArrow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2E53EB-F3C5-4C6C-AE4C-084D89034F53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372066-DA89-43BC-BE1F-8A9DDFFCB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5C491D6-273A-436B-9749-A7F58C3250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810FFAB-ED45-4315-B227-FEE77E679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9BE0C1-F2E9-4835-BBA3-D7F10D24A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D9360F-846A-421A-80E6-CB6F20BDC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AE44220-823F-48CE-AF1C-826C1B60F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B04BAA-C587-4EAA-9889-1651F98DD9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642D6A5-AE66-4464-B550-34DBF539B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860710D-FE2F-418F-A515-4021C4399316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E4A45CB-7670-4752-A276-0F4D4298A1B7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D87B5-807C-485F-A4BB-7B4A1F5C998B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A3F11C5-E911-4FFB-A74E-903BF4FE2AE4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E2A0A98-8D6B-49C9-A125-4E31740566D3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2468787-1BC5-47EE-AA01-3AC11AE31E4E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FFCB4D-68E0-4B42-A5F3-CB5BA79C7B42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53CCD4-55B2-498D-A62E-39576F3C4DC0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24798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F7897D8-1AEB-4DEF-9F47-D215519E2584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 REAIS DE ANALÍTICA DESCRITIVA: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640D85-ED0E-40CE-B24B-5880D27747CC}"/>
              </a:ext>
            </a:extLst>
          </p:cNvPr>
          <p:cNvGrpSpPr/>
          <p:nvPr/>
        </p:nvGrpSpPr>
        <p:grpSpPr>
          <a:xfrm>
            <a:off x="673286" y="1674074"/>
            <a:ext cx="7219651" cy="3558480"/>
            <a:chOff x="498121" y="2472128"/>
            <a:chExt cx="6305249" cy="28183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FB742-7D52-48BC-A4E6-52B2F75B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21" y="2472128"/>
              <a:ext cx="6305249" cy="281831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4A05C73-07B8-45A5-8AA1-1F5D28D6FCC5}"/>
                </a:ext>
              </a:extLst>
            </p:cNvPr>
            <p:cNvSpPr/>
            <p:nvPr/>
          </p:nvSpPr>
          <p:spPr>
            <a:xfrm>
              <a:off x="3650745" y="2891958"/>
              <a:ext cx="931939" cy="195244"/>
            </a:xfrm>
            <a:prstGeom prst="rect">
              <a:avLst/>
            </a:prstGeom>
            <a:solidFill>
              <a:srgbClr val="616161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39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890ED0-67BE-4128-B432-D71C0FC766BA}"/>
                </a:ext>
              </a:extLst>
            </p:cNvPr>
            <p:cNvSpPr/>
            <p:nvPr/>
          </p:nvSpPr>
          <p:spPr>
            <a:xfrm>
              <a:off x="692150" y="3364544"/>
              <a:ext cx="857250" cy="1057019"/>
            </a:xfrm>
            <a:prstGeom prst="rect">
              <a:avLst/>
            </a:prstGeom>
            <a:solidFill>
              <a:srgbClr val="DED6C6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DCD86A-42FC-4540-B88E-F21BE8EAD32C}"/>
                </a:ext>
              </a:extLst>
            </p:cNvPr>
            <p:cNvSpPr/>
            <p:nvPr/>
          </p:nvSpPr>
          <p:spPr>
            <a:xfrm>
              <a:off x="692150" y="4834698"/>
              <a:ext cx="857250" cy="318355"/>
            </a:xfrm>
            <a:prstGeom prst="rect">
              <a:avLst/>
            </a:prstGeom>
            <a:solidFill>
              <a:srgbClr val="DED6C6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4F830F-B499-42A2-95B0-522F9E85940B}"/>
                </a:ext>
              </a:extLst>
            </p:cNvPr>
            <p:cNvSpPr txBox="1"/>
            <p:nvPr/>
          </p:nvSpPr>
          <p:spPr>
            <a:xfrm>
              <a:off x="1203152" y="3390311"/>
              <a:ext cx="346248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AB72458-F318-47E7-A2FE-DD568B5CC2AE}"/>
                </a:ext>
              </a:extLst>
            </p:cNvPr>
            <p:cNvSpPr txBox="1"/>
            <p:nvPr/>
          </p:nvSpPr>
          <p:spPr>
            <a:xfrm>
              <a:off x="1197030" y="3534662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0928AD-5EFD-4D20-AC3B-9AE8617B33FC}"/>
                </a:ext>
              </a:extLst>
            </p:cNvPr>
            <p:cNvSpPr txBox="1"/>
            <p:nvPr/>
          </p:nvSpPr>
          <p:spPr>
            <a:xfrm>
              <a:off x="1202351" y="3688130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65703A-19CC-4164-B899-0B96940E56DF}"/>
                </a:ext>
              </a:extLst>
            </p:cNvPr>
            <p:cNvSpPr txBox="1"/>
            <p:nvPr/>
          </p:nvSpPr>
          <p:spPr>
            <a:xfrm>
              <a:off x="1207672" y="3828091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2B5B8D-BF62-4B4F-AD17-8EE9F0BC1015}"/>
                </a:ext>
              </a:extLst>
            </p:cNvPr>
            <p:cNvSpPr txBox="1"/>
            <p:nvPr/>
          </p:nvSpPr>
          <p:spPr>
            <a:xfrm>
              <a:off x="1221846" y="3997371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ACB01C-B4E6-41C6-8D8A-D376FE81CECD}"/>
                </a:ext>
              </a:extLst>
            </p:cNvPr>
            <p:cNvSpPr txBox="1"/>
            <p:nvPr/>
          </p:nvSpPr>
          <p:spPr>
            <a:xfrm>
              <a:off x="1221846" y="4146006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918074-6BE3-4B37-8EC3-666418E12A02}"/>
                </a:ext>
              </a:extLst>
            </p:cNvPr>
            <p:cNvSpPr txBox="1"/>
            <p:nvPr/>
          </p:nvSpPr>
          <p:spPr>
            <a:xfrm>
              <a:off x="1197831" y="4792858"/>
              <a:ext cx="346248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60C612-CDD2-45B3-905A-CEF5D6BB6768}"/>
                </a:ext>
              </a:extLst>
            </p:cNvPr>
            <p:cNvSpPr txBox="1"/>
            <p:nvPr/>
          </p:nvSpPr>
          <p:spPr>
            <a:xfrm>
              <a:off x="1207672" y="4913251"/>
              <a:ext cx="347850" cy="1490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Supplier 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1AB5D6F-2549-4CC2-A9DE-085C1909CA2A}"/>
              </a:ext>
            </a:extLst>
          </p:cNvPr>
          <p:cNvSpPr txBox="1"/>
          <p:nvPr/>
        </p:nvSpPr>
        <p:spPr>
          <a:xfrm>
            <a:off x="197782" y="5611246"/>
            <a:ext cx="641729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Descrição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operacional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situação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processamento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logística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encomendas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6C0F28-A6B3-4420-B64F-75DF836252B3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0A5E5B-D1D3-420D-9D81-C3C1C0A09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09226AE-2A0A-4D5B-8D22-7B5F012F9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642562-56A7-4DE8-915E-E1F09EA72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7D6C04-250B-4D62-B81D-0FBC839B7B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B3F07BA-6B1E-43E9-B2FE-9BB259013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272A7C-5C4A-49F6-ABD4-CD6BDBD00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8F2937-F612-43E4-B3EF-E5FF26404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DD5BCA4-D66C-4B2D-8BF6-B53A7A576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43CA85-D664-4369-A206-8D390958158D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E0BCD9B-18B8-48E4-AA88-EECDAC2F01A3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62F9C9-0F18-4400-9E7F-AF8857AEB3B2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224633-23C4-4596-839F-5B70ECE91C4C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5B9938A-DC59-46E5-9DC5-9F00C7C101EA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777744-21A2-4D7C-885A-313B7A1FD2D9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47D735A-850D-4CBC-BE87-2233C56984C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F4E129-C49E-4D57-B759-F4078DE4B2D1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8089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F7F20-8135-4867-8E94-DB2846B898C7}"/>
              </a:ext>
            </a:extLst>
          </p:cNvPr>
          <p:cNvSpPr/>
          <p:nvPr/>
        </p:nvSpPr>
        <p:spPr>
          <a:xfrm>
            <a:off x="-36712" y="631169"/>
            <a:ext cx="9217422" cy="5820083"/>
          </a:xfrm>
          <a:prstGeom prst="rect">
            <a:avLst/>
          </a:prstGeom>
          <a:solidFill>
            <a:srgbClr val="423F3E">
              <a:alpha val="85098"/>
            </a:srgbClr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34064"/>
            <a:ext cx="9217422" cy="52564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3EBAF-1AC4-419D-9CFD-541921B6FC6A}"/>
              </a:ext>
            </a:extLst>
          </p:cNvPr>
          <p:cNvGrpSpPr/>
          <p:nvPr/>
        </p:nvGrpSpPr>
        <p:grpSpPr>
          <a:xfrm>
            <a:off x="1422191" y="810796"/>
            <a:ext cx="6299617" cy="5482548"/>
            <a:chOff x="971935" y="738358"/>
            <a:chExt cx="6299617" cy="5482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38553B-110B-49C5-837E-2F61C9F78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935" y="738358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B6AC97-0A4D-4D9F-8080-FEFEE9899475}"/>
                </a:ext>
              </a:extLst>
            </p:cNvPr>
            <p:cNvGrpSpPr/>
            <p:nvPr/>
          </p:nvGrpSpPr>
          <p:grpSpPr>
            <a:xfrm>
              <a:off x="1612899" y="2130425"/>
              <a:ext cx="5017690" cy="795337"/>
              <a:chOff x="1612899" y="2130425"/>
              <a:chExt cx="5017690" cy="7953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2BC17B-54E0-4122-9FAC-FFA863DB8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758CF261-9BAD-491E-A78C-065ECBA538C2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47303F-36A4-4DB0-B46D-02BDF5677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EB9E7D7-89A4-4BDB-B48A-94C8777A3B74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CCB369-1705-4EFA-ADDD-AA4B792A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9625" y="2834602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062898-DBBA-442B-BFAF-30D9141801FA}"/>
                </a:ext>
              </a:extLst>
            </p:cNvPr>
            <p:cNvGrpSpPr/>
            <p:nvPr/>
          </p:nvGrpSpPr>
          <p:grpSpPr>
            <a:xfrm rot="10800000" flipH="1">
              <a:off x="1686913" y="4050242"/>
              <a:ext cx="5017690" cy="795337"/>
              <a:chOff x="1612899" y="2130425"/>
              <a:chExt cx="5017690" cy="795337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2FB1F9A-C5FF-4073-938B-2A36F329D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94454633-A991-4C74-83BF-F755987805D7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DF7150-B141-4566-AF44-6AEE14E5E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26CC8E-05CC-4A4D-98C1-63A9C3725F58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0DF021-B1D0-4020-BE86-8797912F9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949" y="4940046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2E7940-F4ED-4740-845C-2E6C62BF45B4}"/>
              </a:ext>
            </a:extLst>
          </p:cNvPr>
          <p:cNvSpPr txBox="1"/>
          <p:nvPr/>
        </p:nvSpPr>
        <p:spPr>
          <a:xfrm>
            <a:off x="1196379" y="1101361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#1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16F2B-CF82-444A-AEF1-D336421053C4}"/>
              </a:ext>
            </a:extLst>
          </p:cNvPr>
          <p:cNvSpPr txBox="1"/>
          <p:nvPr/>
        </p:nvSpPr>
        <p:spPr>
          <a:xfrm>
            <a:off x="6214069" y="318134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#2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9EA15D-04D2-4DCB-9468-858E9006895B}"/>
              </a:ext>
            </a:extLst>
          </p:cNvPr>
          <p:cNvSpPr txBox="1"/>
          <p:nvPr/>
        </p:nvSpPr>
        <p:spPr>
          <a:xfrm>
            <a:off x="1270393" y="530520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#3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2A5E6-2BF1-43E2-AE13-27CAF192538C}"/>
              </a:ext>
            </a:extLst>
          </p:cNvPr>
          <p:cNvSpPr txBox="1"/>
          <p:nvPr/>
        </p:nvSpPr>
        <p:spPr>
          <a:xfrm>
            <a:off x="2926398" y="911076"/>
            <a:ext cx="334486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Digital analytics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importância do analytics para o negócio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Relação desta função com outras áreas de negócio: marketing, logistica, digital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Casos de estudo em projetos reais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C28E0-8F43-41B9-8A35-9243A20BF0A2}"/>
              </a:ext>
            </a:extLst>
          </p:cNvPr>
          <p:cNvSpPr txBox="1"/>
          <p:nvPr/>
        </p:nvSpPr>
        <p:spPr>
          <a:xfrm>
            <a:off x="2926398" y="2853214"/>
            <a:ext cx="328767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ÁREAS DO ANALYTICS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Contextualização dos diferentes tipos de data analytics, desde a análise descritiva, à preditiva e culminando na analise perscritiva: data mining, machine learning, análise estatística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7B2451-E7DF-4E16-AF8E-806C76217545}"/>
              </a:ext>
            </a:extLst>
          </p:cNvPr>
          <p:cNvSpPr txBox="1"/>
          <p:nvPr/>
        </p:nvSpPr>
        <p:spPr>
          <a:xfrm>
            <a:off x="2926398" y="4593785"/>
            <a:ext cx="34394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EXTRAÇÃO DE CONHECIMENTO DOS DADOS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processo de extração de conhecimento dos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Tipo de aprendizagem com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tarefas de classificação, regressão e segmentação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Demonstrações em KNIME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5194EA0-91A5-4BD6-87C3-0C03265BD29D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 REAIS DE ANALÍTICA DESCRITIVA: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B5D6F-2549-4CC2-A9DE-085C1909CA2A}"/>
              </a:ext>
            </a:extLst>
          </p:cNvPr>
          <p:cNvSpPr txBox="1"/>
          <p:nvPr/>
        </p:nvSpPr>
        <p:spPr>
          <a:xfrm>
            <a:off x="-185294" y="5694274"/>
            <a:ext cx="641729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Descição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operacional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situação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resolução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tickets de helpdesk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DB497-0CED-4506-B2D3-E7693330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33" y="1513560"/>
            <a:ext cx="5339531" cy="397180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38A7AE-B370-409C-9349-6FB43239BD1F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732565-5FD2-4FA8-9280-69FBB6D98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2D66D11-E841-4A1F-B4AA-7DC8BA53FC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9F251A-D06A-4F53-91B9-9607DA18E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E62CC3B-BBE6-4146-9DEB-9DCA12D97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BC2167-3B7C-470E-84F0-A576C1C26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A0685FE-632A-4F04-89CF-96C3BDF72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B373759-9FDD-41BE-BB18-E9F011CE8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1B084D-F464-43CF-A40D-B401536A8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53E654-12E4-463B-90C6-69C2CD6828E5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1333A4-13F1-442B-AA3F-96122DCECFFA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BB5CA8-CC89-47D1-BB6B-95EF9770635F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6CFBB69-ED58-496B-AACF-A73AFD2F51B6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AF19F3-762B-4329-918F-29F8EFE90974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4B90B4-284D-4EBF-9F44-104241C1138F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7368F8-0DF7-4DFB-B4F0-130B8E9804BD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D9CDDC-8F08-4642-A207-1A864A2AEAD2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431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1F65DCE-1566-4143-BC3B-7A06181A4DA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 REAIS DE ANALÍTICA DESCRITIVA: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B5D6F-2549-4CC2-A9DE-085C1909CA2A}"/>
              </a:ext>
            </a:extLst>
          </p:cNvPr>
          <p:cNvSpPr txBox="1"/>
          <p:nvPr/>
        </p:nvSpPr>
        <p:spPr>
          <a:xfrm>
            <a:off x="225019" y="5804564"/>
            <a:ext cx="4975653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 err="1">
                <a:solidFill>
                  <a:schemeClr val="bg1"/>
                </a:solidFill>
              </a:rPr>
              <a:t>Descriçao</a:t>
            </a:r>
            <a:r>
              <a:rPr lang="en-US" sz="1400" b="1" dirty="0">
                <a:solidFill>
                  <a:schemeClr val="bg1"/>
                </a:solidFill>
              </a:rPr>
              <a:t> macro do </a:t>
            </a:r>
            <a:r>
              <a:rPr lang="en-US" sz="1400" b="1" dirty="0" err="1">
                <a:solidFill>
                  <a:schemeClr val="bg1"/>
                </a:solidFill>
              </a:rPr>
              <a:t>negócio</a:t>
            </a:r>
            <a:r>
              <a:rPr lang="en-US" sz="1400" b="1" dirty="0">
                <a:solidFill>
                  <a:schemeClr val="bg1"/>
                </a:solidFill>
              </a:rPr>
              <a:t>: </a:t>
            </a:r>
            <a:r>
              <a:rPr lang="en-US" sz="1400" b="1" dirty="0" err="1">
                <a:solidFill>
                  <a:schemeClr val="bg1"/>
                </a:solidFill>
              </a:rPr>
              <a:t>classificação</a:t>
            </a:r>
            <a:r>
              <a:rPr lang="en-US" sz="1400" b="1" dirty="0">
                <a:solidFill>
                  <a:schemeClr val="bg1"/>
                </a:solidFill>
              </a:rPr>
              <a:t> dos </a:t>
            </a:r>
            <a:r>
              <a:rPr lang="en-US" sz="1400" b="1" dirty="0" err="1">
                <a:solidFill>
                  <a:schemeClr val="bg1"/>
                </a:solidFill>
              </a:rPr>
              <a:t>consumidores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DBBE8ACB-D8CE-4DB5-805D-1C75CF51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04" y="1533369"/>
            <a:ext cx="6529639" cy="40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F93BA7A-B6EB-4812-929A-1A2FF269C3B8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8F4691-4B62-4015-A342-1569A86D88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1F769C-424C-4FA8-9C83-69D362250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10C9C7-9E71-4BB7-B365-06F970D4D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6FB35D1-5C39-496F-9111-280736331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B60FA4-3BDB-43AC-8EFC-80FA212D4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603EC3-872B-4B05-845C-D21D9550C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4355C0-6E36-4CC3-9C04-838DD09CC8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8B7AC3D-7CBB-4B82-BBC0-CE88E8D28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F12FF3-6AC2-4042-A88A-43B99B5879BC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B006C2-C24C-439B-B271-5E8814A847F8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6E2455-68A5-4502-B5D5-0AF4B7A313C4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8ABCBF-994A-4CD1-AF59-0306FB918B6C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0DE363-44E0-47E6-856F-BF336A9463E7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73163C-1416-42D2-8D9D-5DD505ABE3CA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03B6FDC-1C35-40CC-9A58-2FEC85CC37A0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71F55D-98A3-46D0-9F32-94C2A62FF168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0105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1AC2881-37C8-4FC4-A857-8CE0299DEABB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 REAIS DE ANALÍTICA PREDITIVA: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B5D6F-2549-4CC2-A9DE-085C1909CA2A}"/>
              </a:ext>
            </a:extLst>
          </p:cNvPr>
          <p:cNvSpPr txBox="1"/>
          <p:nvPr/>
        </p:nvSpPr>
        <p:spPr>
          <a:xfrm>
            <a:off x="-599458" y="5804564"/>
            <a:ext cx="3775503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 err="1">
                <a:solidFill>
                  <a:schemeClr val="bg1"/>
                </a:solidFill>
              </a:rPr>
              <a:t>Previsão</a:t>
            </a:r>
            <a:r>
              <a:rPr lang="en-US" sz="1400" b="1" dirty="0">
                <a:solidFill>
                  <a:schemeClr val="bg1"/>
                </a:solidFill>
              </a:rPr>
              <a:t> de </a:t>
            </a:r>
            <a:r>
              <a:rPr lang="en-US" sz="1400" b="1" dirty="0" err="1">
                <a:solidFill>
                  <a:schemeClr val="bg1"/>
                </a:solidFill>
              </a:rPr>
              <a:t>vendas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Picture 2" descr="Resultado de imagem para time series forecasting">
            <a:extLst>
              <a:ext uri="{FF2B5EF4-FFF2-40B4-BE49-F238E27FC236}">
                <a16:creationId xmlns:a16="http://schemas.microsoft.com/office/drawing/2014/main" id="{CE479600-71D3-4B3E-84AA-06BA57A75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5890"/>
          <a:stretch/>
        </p:blipFill>
        <p:spPr bwMode="auto">
          <a:xfrm>
            <a:off x="1470472" y="1723973"/>
            <a:ext cx="6200775" cy="372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1DB4F3-8F59-4839-A358-FAABF81FB826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68E5A0-129F-49C1-89FE-37B1A7328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1AF2F6-A173-4273-810F-3DE014142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A4F2054-9C81-4C99-9BCD-4FC6696A5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5CAC226-8D72-486A-AD6D-AE2B5DD004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40898B-2615-4183-9BB5-64F523FABF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C5304C-E821-4FB5-86B4-C71AB7E4A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52B1E98-E7F5-4DBF-8AB2-D53FAAFD0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E63437A-DFC1-413A-8711-9BFE36A41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F8CDD5-E7D6-4866-9A42-2DAE9995989E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E43CFE-D229-44AD-9A4F-6046534A8DD1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452DF2-C272-44C3-9C5D-5E4910E19E05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7B87C30-3BA2-4D4E-AC41-010DDA4D2EB1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FDBD77-906E-44EF-9F4E-20707511C6DF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2D07D4-D8C8-48F8-9B60-643DD82F3A5A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A5DF96-762C-4571-B66F-826E37CE531E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7735C44-B720-4AF3-85BD-6F38804DD88B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7869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E077E06-6B10-427D-B185-28C0CD6A734B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reais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analítica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prescritiva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C5AD7-4EF9-46CF-927B-29144541E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2138" y="1626871"/>
            <a:ext cx="5676900" cy="3495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CBA6B-5FAD-46E1-BD11-FACEB18A0912}"/>
              </a:ext>
            </a:extLst>
          </p:cNvPr>
          <p:cNvSpPr txBox="1"/>
          <p:nvPr/>
        </p:nvSpPr>
        <p:spPr>
          <a:xfrm>
            <a:off x="95855" y="5651575"/>
            <a:ext cx="784096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Decisões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negócio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operacioanal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qual o conjunto de packs que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otimizam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custo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transporte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8CC714-A04F-4030-94FD-58813D7397E4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758FD0-EA4A-4E48-80D8-BFFF44148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2CA3AC-18A6-4C67-98EC-D8EA3DCEA6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8B3017-8149-4C8F-B06E-9323A52ABA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34A618-2418-4305-AD0F-EA96CDD45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BFB631C-B08D-47E0-8692-1A4B216E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72D33D-9A11-487E-BBC0-703B85F39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BA3016F-F381-4253-9806-45CE4023E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C96C104-3972-41A0-B9AC-672CFE2DC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4B0253-BCCC-414A-8CA2-A367DE6EE456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5E5616-DF6B-4A22-8FF4-8A29A5C02412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A8F986F-196D-4A01-A015-A6A21E4BC92A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0FE5C1-C455-49A7-A81C-72341424C21C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0D7679-6BFA-41CD-829C-B301FF0146CC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D697CC-B05D-4030-9DA5-848DE1949504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8758C2-3F99-46F9-A2C6-1DB02E4AB657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362A1F-86F3-4841-9834-0811948B4119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1617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C5B6702-A18D-4835-9A4C-5E710602A83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EXEMPLOS REAIS DE ANALÍTICA PRESCRITIVA: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CBA6B-5FAD-46E1-BD11-FACEB18A0912}"/>
              </a:ext>
            </a:extLst>
          </p:cNvPr>
          <p:cNvSpPr txBox="1"/>
          <p:nvPr/>
        </p:nvSpPr>
        <p:spPr>
          <a:xfrm>
            <a:off x="95855" y="5651575"/>
            <a:ext cx="784096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Decisões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negócio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tático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quais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as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melhores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localizações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para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meus </a:t>
            </a:r>
            <a:r>
              <a:rPr kumimoji="0" lang="en-US" sz="1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armazéns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  <p:pic>
        <p:nvPicPr>
          <p:cNvPr id="12290" name="Picture 2" descr="Resultado de imagem para supply chain network analysis">
            <a:extLst>
              <a:ext uri="{FF2B5EF4-FFF2-40B4-BE49-F238E27FC236}">
                <a16:creationId xmlns:a16="http://schemas.microsoft.com/office/drawing/2014/main" id="{DF1D729B-8B12-4A27-9C87-F32A99E6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45" y="1606684"/>
            <a:ext cx="7260151" cy="36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294E9F4-40AC-4357-9871-A4673B368246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11B00E-6C60-4B12-B023-2A5CF0E801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59FC99-1D06-49D4-A61E-B8E4C4A8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7377659-7780-4D9B-B9E2-69E1ED86A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D33B12A-4612-4FE5-8753-88F73AA63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25B2272-6374-4DAC-937B-F6CB965EE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1031713-9A1A-4875-BC12-C41B8CE46A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C5FE59-A4BA-4CEC-AB79-4FDBA92E28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C0AA810-F1BE-4E1B-B4B8-107825844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60DA54-1445-47E4-ADF6-B1F26FE10448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2C1339F-71A4-4A58-8A60-F195B97953EC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3213D3-6BE6-4F1A-A1DE-D5862A28F1CB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40E5EB0-C1EC-499D-A3FF-E2B673F2568C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0002D3A-71EC-4968-A244-56B79A151903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8DE6C0C-88FF-483C-803E-65C1B97C1A5B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79B50BD-145C-4AEB-972A-05D21069FC6C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118F5D-0536-4933-8816-F82F5B5B6FD9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2196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DCFF831-909F-4337-9BEC-834710C967D6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562015" y="2946239"/>
            <a:ext cx="7817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 QUAIS SÃO AS FERRAMENTAS UTILIZADAS PARA REPRODUZIR ESTAS ANÁLISES?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060BCF-9E10-4CC0-B7EB-FD1FB7DE34C5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5EDA70B-9055-48EC-8AD2-99411DAF3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12D99F-EB78-450B-BE62-1A655615C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3A14030-878E-4AA7-8D24-43B802DE5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D5636D-EC99-4CA1-AE10-0B75220832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1A1B9FF-8783-4AD7-A714-1CA40A0D7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28BDE84-868D-48AC-B2BD-8CC3683BB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0C561E-8E47-4196-90FF-6F0772E00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E02758-B138-475F-AFE1-FE87F6FE3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FAD67D-978D-4834-A5D0-0EF36A290E04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AE19A4D-63F3-4B2C-BFBF-3DF6CD97F8FB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B8337BF-C22C-4175-8E82-B9A15BE8158E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810719-EDB7-4095-9BC3-F8DC70F1F89D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06C25AB-3BE8-4B53-9795-0EB4838A3D8F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D6F90C-C8EC-468C-A617-59BB7E88A0D4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A697D9-1FF6-4CF8-96A1-924E9CB0BA0E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DCA15C-94CD-4940-80F5-8270CD8F910F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33879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FC73D5D-E36E-49CD-B5B9-791C979B4CE7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" name="Picture 4" descr="Resultado de imagem para data mining machine learning artificial intelligence">
            <a:extLst>
              <a:ext uri="{FF2B5EF4-FFF2-40B4-BE49-F238E27FC236}">
                <a16:creationId xmlns:a16="http://schemas.microsoft.com/office/drawing/2014/main" id="{DEF968D6-55CA-492B-B538-777C55A4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90" y="1674074"/>
            <a:ext cx="6458572" cy="397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C96B870-D5BF-42F7-9036-F7F343A5503B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B4B1BE-5D26-4536-9E1D-0B43370AE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ACB496-8700-4821-93FA-FB5E1B8BA1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C07003-D499-4507-B9FD-2CC9D5F7B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3E4700-E9CF-41CF-8B33-F59DB988A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D89C24-79F2-4007-9D3D-CC0C33E7A6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B9937C-721C-46BE-A587-9E28BA0CD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4A7ADD4-188F-4731-A961-A1FF3D78F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113B08-3A62-4699-8A8D-15FE8E574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400B89-C987-4E6A-9F0E-EF1C223D1042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17FB5FA-2EA1-4774-8035-6A31E0D05E83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08A90F-6E87-49E4-B503-18094D2FAA16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D706B95-2E58-4BA8-9E36-81F69B41CB33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9693A9-E114-4153-B5F9-46D644C0CFB6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B07200-3A7A-4309-A71F-9FEB87DB6DB6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99F844-D786-48B4-AE92-3A375BB4AEA1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259E88-E79A-40BF-9432-C9C44AABF4EE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92629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A345429-4EE7-4D82-963B-8A54C71D3AE3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B5341-04E8-49E4-BE3F-5C4ADE62408B}"/>
              </a:ext>
            </a:extLst>
          </p:cNvPr>
          <p:cNvSpPr/>
          <p:nvPr/>
        </p:nvSpPr>
        <p:spPr>
          <a:xfrm>
            <a:off x="366246" y="2153574"/>
            <a:ext cx="7817205" cy="3474720"/>
          </a:xfrm>
          <a:prstGeom prst="rect">
            <a:avLst/>
          </a:prstGeom>
          <a:solidFill>
            <a:srgbClr val="57A3C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8121" y="1632531"/>
            <a:ext cx="6677379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Bases de dados: 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Coleção de informação, organizada de forma a ser facilmente acessível, gerida e atualizada;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 dados podem ser inseridos, consultados, atualizados e apagados;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Tipicamente (SQL) os dados são organizados em linhas, colunas e tabelas, de forma indexada para que seja fácil a consulta: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Existem no entanto novas vertentes de base de dados não relacionais NoSQL;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Existem bases de dados orientadas a transações e orientadas a análise.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366" name="Picture 6" descr="Resultado de imagem para database">
            <a:extLst>
              <a:ext uri="{FF2B5EF4-FFF2-40B4-BE49-F238E27FC236}">
                <a16:creationId xmlns:a16="http://schemas.microsoft.com/office/drawing/2014/main" id="{DF248D16-2487-4A06-8839-C866B7F8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57" y="1590538"/>
            <a:ext cx="1024480" cy="123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8140997-E47F-4F55-AA34-213FDF65E5B6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2169186-4190-425A-B7EF-F1D83AC64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BBA2EB8-BC2C-4316-BAF9-337F96965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5B047E-B753-43AE-981E-D863157B94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7C2AAE3-B3D7-419D-A7A1-3D9C7CEE6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2F8302-51AD-4460-9587-DB1FD63A30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C6C4764-588B-4895-86B1-24B35B100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C48BC91-A14F-4C14-84F7-438D53B969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64B1950-DFC9-4AB8-9ED7-50E861EE9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14692C-00DC-4B95-82C8-085878E816B4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E78425C-9AE1-4437-9A6B-898C478BBF72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F10B01-7B61-4905-BB44-343598E0B241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8C602D-12CD-4D96-9432-D629A680C299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3C32EC-0A25-430F-973B-2FB04943A509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6A8F214-5057-4A63-A768-6A73873B24D2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589DFA-59B6-4AB8-84C5-2C439893E880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C9B673-6269-4CD1-8490-2CBDF3E5C2B9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1201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2C0EF7-7F1C-4591-A502-D268062D72FB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Bases de dados: 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EB1276-F407-49F3-B6F5-DFD4CD80CA2D}"/>
              </a:ext>
            </a:extLst>
          </p:cNvPr>
          <p:cNvGrpSpPr/>
          <p:nvPr/>
        </p:nvGrpSpPr>
        <p:grpSpPr>
          <a:xfrm>
            <a:off x="1343752" y="2305553"/>
            <a:ext cx="6340151" cy="2076450"/>
            <a:chOff x="1343752" y="2305553"/>
            <a:chExt cx="6340151" cy="2076450"/>
          </a:xfrm>
        </p:grpSpPr>
        <p:pic>
          <p:nvPicPr>
            <p:cNvPr id="17410" name="Picture 2" descr="Resultado de imagem para database data warehouse data lake data mart">
              <a:extLst>
                <a:ext uri="{FF2B5EF4-FFF2-40B4-BE49-F238E27FC236}">
                  <a16:creationId xmlns:a16="http://schemas.microsoft.com/office/drawing/2014/main" id="{06D8E4B7-6385-4A40-8F33-41BEC7D45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52" y="2305553"/>
              <a:ext cx="6340151" cy="207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83345F-6C7C-4ADC-B7CC-B63421A85CAC}"/>
                </a:ext>
              </a:extLst>
            </p:cNvPr>
            <p:cNvSpPr/>
            <p:nvPr/>
          </p:nvSpPr>
          <p:spPr>
            <a:xfrm>
              <a:off x="5957381" y="2770614"/>
              <a:ext cx="1148287" cy="226022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Marketing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6C8CE58-0644-42C1-82A9-49400F89E7EE}"/>
                </a:ext>
              </a:extLst>
            </p:cNvPr>
            <p:cNvSpPr/>
            <p:nvPr/>
          </p:nvSpPr>
          <p:spPr>
            <a:xfrm>
              <a:off x="6022536" y="3647853"/>
              <a:ext cx="1148287" cy="226022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Logística</a:t>
              </a:r>
              <a:endPara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15A7807-25E6-4A4F-83C3-8FD876A721E7}"/>
              </a:ext>
            </a:extLst>
          </p:cNvPr>
          <p:cNvSpPr txBox="1"/>
          <p:nvPr/>
        </p:nvSpPr>
        <p:spPr>
          <a:xfrm>
            <a:off x="534956" y="5127249"/>
            <a:ext cx="728664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Exemplo: O Data Mart de Marketing relaciona o número de vendas com o preço dos items, enquanto o Data Mart de Logística relaciona o número de vendas com o número de transportes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D60A33-DFD9-4758-91EE-3AB54AD59F45}"/>
              </a:ext>
            </a:extLst>
          </p:cNvPr>
          <p:cNvCxnSpPr/>
          <p:nvPr/>
        </p:nvCxnSpPr>
        <p:spPr>
          <a:xfrm flipV="1">
            <a:off x="1343752" y="4586404"/>
            <a:ext cx="1932848" cy="0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943BFA-8EEF-46E0-BF4A-9ED8FB104FEE}"/>
              </a:ext>
            </a:extLst>
          </p:cNvPr>
          <p:cNvCxnSpPr>
            <a:cxnSpLocks/>
          </p:cNvCxnSpPr>
          <p:nvPr/>
        </p:nvCxnSpPr>
        <p:spPr>
          <a:xfrm flipV="1">
            <a:off x="3547403" y="4586404"/>
            <a:ext cx="4136500" cy="0"/>
          </a:xfrm>
          <a:prstGeom prst="straightConnector1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6A9A63-5435-428D-A9B7-3941DA870BF8}"/>
              </a:ext>
            </a:extLst>
          </p:cNvPr>
          <p:cNvSpPr txBox="1"/>
          <p:nvPr/>
        </p:nvSpPr>
        <p:spPr>
          <a:xfrm>
            <a:off x="1015467" y="4659724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Transacionais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736B52-ADB3-4CE4-A368-22508EE6CD39}"/>
              </a:ext>
            </a:extLst>
          </p:cNvPr>
          <p:cNvSpPr txBox="1"/>
          <p:nvPr/>
        </p:nvSpPr>
        <p:spPr>
          <a:xfrm>
            <a:off x="4454701" y="4660251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Análise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917E2E-A74E-446A-921D-C21E2A486411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4AD4EC-A7EC-482E-BD29-5A1615E0B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3FC3CBE-F569-49AB-A904-76221535E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D68958F-4210-4F1E-95AD-5C9DC554B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B16345-1118-41B4-A509-AE5559A77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B02C92-F850-4732-9069-A90EC9526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035086-296F-48B4-9A18-19A8395AB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9BA441D-0630-445B-B581-2EF2CEEBA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C36DC44-B8F2-4FBE-A1E0-0A77DE7D7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E35223-1B94-4880-89BF-A3560FB5DDE8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3B38180-4B22-4D89-89A9-606E5DA16862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0C7420-8075-4333-99D0-FCD4DA09EEF3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42171C-E9BD-4B53-B9EC-8F6EA519A627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AA10A1-E27A-4AF2-AC32-CFAAC8B746D7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88F7E1-B664-45C1-9BF3-EC7D0E0D926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2B6DC3-6BB0-48AA-A37F-032E1B9AD20D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5C269-C032-48AB-A2F8-3136FCE099AD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02342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27457D7-B0E1-41F1-92E4-3414EDEA88C0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9076" y="2125301"/>
            <a:ext cx="6930317" cy="2262158"/>
          </a:xfrm>
          <a:prstGeom prst="rect">
            <a:avLst/>
          </a:prstGeom>
          <a:solidFill>
            <a:srgbClr val="57A3C9"/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entanto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para se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construir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data analytics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podem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alojados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qualquer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formato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diversos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volumes.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Desde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um data lake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até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folha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cálculo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excel.</a:t>
            </a:r>
          </a:p>
          <a:p>
            <a:pPr algn="l"/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E8A9A4-F780-4F39-837E-20E1927A0CAD}"/>
              </a:ext>
            </a:extLst>
          </p:cNvPr>
          <p:cNvSpPr txBox="1"/>
          <p:nvPr/>
        </p:nvSpPr>
        <p:spPr>
          <a:xfrm>
            <a:off x="498121" y="1632531"/>
            <a:ext cx="667737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Bases de dados: 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" name="Picture 6" descr="Resultado de imagem para database">
            <a:extLst>
              <a:ext uri="{FF2B5EF4-FFF2-40B4-BE49-F238E27FC236}">
                <a16:creationId xmlns:a16="http://schemas.microsoft.com/office/drawing/2014/main" id="{AB786C68-4794-42B8-B65A-EEF93085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34" y="1625445"/>
            <a:ext cx="1024480" cy="123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EFD20F4-3EBD-4981-AF18-5B157B08C89B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C58E3B-4317-43CA-AD39-74714C50D09D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B376726-120D-421A-AC7A-3927C3671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42444A5-2657-43C4-BE61-1A3BAC622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AF3FD0-B22F-4539-B4F8-9855DFD1A6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0B7A6F7-D103-4951-8B76-3A949BF52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5063880-E461-41EC-A827-02FA32CAC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BB0987D-EAFC-4D1E-A566-3CC23222D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DD0A0C-336B-440C-9AC4-4714329BD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8809E4-ED03-4833-BEBD-4A14A0497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4B9F7C-ADCA-454F-AFFD-6E75AD1A4E66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EC6A20-25FC-4F52-B7B0-EE2B14248E82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CC60ED-2782-4F5C-BFF3-4D159F9EA650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9F650E-F5AA-4DD9-9D29-A77BD3558F5E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82CA71-C46B-473E-BAA4-3E063016D645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D2CBF3-BE21-4D0E-9463-35C29224731A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B0707A-6D14-4F22-9FF0-BD60919AC620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7152AE-9B37-4BF8-8BA3-064EE16BEBF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8698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008DE2A-E8BC-44EB-998A-FB090EDDBAF6}"/>
              </a:ext>
            </a:extLst>
          </p:cNvPr>
          <p:cNvSpPr/>
          <p:nvPr/>
        </p:nvSpPr>
        <p:spPr>
          <a:xfrm>
            <a:off x="-36712" y="631169"/>
            <a:ext cx="9217422" cy="5820083"/>
          </a:xfrm>
          <a:prstGeom prst="rect">
            <a:avLst/>
          </a:prstGeom>
          <a:solidFill>
            <a:srgbClr val="423F3E">
              <a:alpha val="85098"/>
            </a:srgbClr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3EBAF-1AC4-419D-9CFD-541921B6FC6A}"/>
              </a:ext>
            </a:extLst>
          </p:cNvPr>
          <p:cNvGrpSpPr/>
          <p:nvPr/>
        </p:nvGrpSpPr>
        <p:grpSpPr>
          <a:xfrm>
            <a:off x="1422191" y="810796"/>
            <a:ext cx="6299617" cy="5482548"/>
            <a:chOff x="971935" y="738358"/>
            <a:chExt cx="6299617" cy="54825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38553B-110B-49C5-837E-2F61C9F78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935" y="738358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B6AC97-0A4D-4D9F-8080-FEFEE9899475}"/>
                </a:ext>
              </a:extLst>
            </p:cNvPr>
            <p:cNvGrpSpPr/>
            <p:nvPr/>
          </p:nvGrpSpPr>
          <p:grpSpPr>
            <a:xfrm>
              <a:off x="1612899" y="2130425"/>
              <a:ext cx="5017690" cy="795337"/>
              <a:chOff x="1612899" y="2130425"/>
              <a:chExt cx="5017690" cy="7953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2BC17B-54E0-4122-9FAC-FFA863DB8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758CF261-9BAD-491E-A78C-065ECBA538C2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47303F-36A4-4DB0-B46D-02BDF5677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EB9E7D7-89A4-4BDB-B48A-94C8777A3B74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CCB369-1705-4EFA-ADDD-AA4B792A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9625" y="2834602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062898-DBBA-442B-BFAF-30D9141801FA}"/>
                </a:ext>
              </a:extLst>
            </p:cNvPr>
            <p:cNvGrpSpPr/>
            <p:nvPr/>
          </p:nvGrpSpPr>
          <p:grpSpPr>
            <a:xfrm rot="10800000" flipH="1">
              <a:off x="1686913" y="4050242"/>
              <a:ext cx="5017690" cy="795337"/>
              <a:chOff x="1612899" y="2130425"/>
              <a:chExt cx="5017690" cy="795337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2FB1F9A-C5FF-4073-938B-2A36F329D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94454633-A991-4C74-83BF-F755987805D7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DF7150-B141-4566-AF44-6AEE14E5E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26CC8E-05CC-4A4D-98C1-63A9C3725F58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0DF021-B1D0-4020-BE86-8797912F9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949" y="4940046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2E7940-F4ED-4740-845C-2E6C62BF45B4}"/>
              </a:ext>
            </a:extLst>
          </p:cNvPr>
          <p:cNvSpPr txBox="1"/>
          <p:nvPr/>
        </p:nvSpPr>
        <p:spPr>
          <a:xfrm>
            <a:off x="1196379" y="1101361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#4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16F2B-CF82-444A-AEF1-D336421053C4}"/>
              </a:ext>
            </a:extLst>
          </p:cNvPr>
          <p:cNvSpPr txBox="1"/>
          <p:nvPr/>
        </p:nvSpPr>
        <p:spPr>
          <a:xfrm>
            <a:off x="6214069" y="318134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#5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9EA15D-04D2-4DCB-9468-858E9006895B}"/>
              </a:ext>
            </a:extLst>
          </p:cNvPr>
          <p:cNvSpPr txBox="1"/>
          <p:nvPr/>
        </p:nvSpPr>
        <p:spPr>
          <a:xfrm>
            <a:off x="1270393" y="530520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#6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2A5E6-2BF1-43E2-AE13-27CAF192538C}"/>
              </a:ext>
            </a:extLst>
          </p:cNvPr>
          <p:cNvSpPr txBox="1"/>
          <p:nvPr/>
        </p:nvSpPr>
        <p:spPr>
          <a:xfrm>
            <a:off x="2926398" y="911076"/>
            <a:ext cx="334486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EM PYTHON.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Introdução ao python: jupyter nobook e pycharm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importância da programação em data analytics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Principais librarias analicas disponiveis: pandas, scikit-learn, numpy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C28E0-8F43-41B9-8A35-9243A20BF0A2}"/>
              </a:ext>
            </a:extLst>
          </p:cNvPr>
          <p:cNvSpPr txBox="1"/>
          <p:nvPr/>
        </p:nvSpPr>
        <p:spPr>
          <a:xfrm>
            <a:off x="2926398" y="2853214"/>
            <a:ext cx="32876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EM PYTHON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Arquitetura de um modelo em scikit-learn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do modelo step-by-step através das librarias do scikit-learn</a:t>
            </a:r>
          </a:p>
          <a:p>
            <a:pPr algn="just"/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7B2451-E7DF-4E16-AF8E-806C76217545}"/>
              </a:ext>
            </a:extLst>
          </p:cNvPr>
          <p:cNvSpPr txBox="1"/>
          <p:nvPr/>
        </p:nvSpPr>
        <p:spPr>
          <a:xfrm>
            <a:off x="2926398" y="4593785"/>
            <a:ext cx="34394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LIFECYCLE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processo de desenvolvimento de um projeto de analytics: da definição do problema à solução implementada</a:t>
            </a:r>
          </a:p>
        </p:txBody>
      </p:sp>
    </p:spTree>
    <p:extLst>
      <p:ext uri="{BB962C8B-B14F-4D97-AF65-F5344CB8AC3E}">
        <p14:creationId xmlns:p14="http://schemas.microsoft.com/office/powerpoint/2010/main" val="273792166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BF7B3759-A2E3-43A0-A86F-85CA68408B7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8120" y="2088936"/>
            <a:ext cx="6930317" cy="14542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105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Ciência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multi-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disciplinar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recorre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diferentes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técnicas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descobrir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propriedades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desde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machine learning,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estatística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simplesmente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olhar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dados. </a:t>
            </a:r>
          </a:p>
          <a:p>
            <a:pPr algn="l"/>
            <a:endParaRPr lang="pt-BR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Resultado de imagem para machine learning">
            <a:extLst>
              <a:ext uri="{FF2B5EF4-FFF2-40B4-BE49-F238E27FC236}">
                <a16:creationId xmlns:a16="http://schemas.microsoft.com/office/drawing/2014/main" id="{FDBD56D9-C54D-4527-950C-9C59FB64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" y="3768133"/>
            <a:ext cx="2605639" cy="18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olhar">
            <a:extLst>
              <a:ext uri="{FF2B5EF4-FFF2-40B4-BE49-F238E27FC236}">
                <a16:creationId xmlns:a16="http://schemas.microsoft.com/office/drawing/2014/main" id="{7F5D25CB-90C4-4B6C-BCEE-0BA26D0A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21" y="3740003"/>
            <a:ext cx="2785416" cy="18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A7E90A-352B-4067-BC94-D1092B4F04CD}"/>
              </a:ext>
            </a:extLst>
          </p:cNvPr>
          <p:cNvSpPr txBox="1"/>
          <p:nvPr/>
        </p:nvSpPr>
        <p:spPr>
          <a:xfrm>
            <a:off x="523472" y="5641865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 Learning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B0B7CF-C5DD-4E8A-8904-0274C64651B5}"/>
              </a:ext>
            </a:extLst>
          </p:cNvPr>
          <p:cNvSpPr txBox="1"/>
          <p:nvPr/>
        </p:nvSpPr>
        <p:spPr>
          <a:xfrm>
            <a:off x="4848150" y="5641865"/>
            <a:ext cx="2580287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Observar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dados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DAE75-2B1C-463B-AC3A-24A002D46CF2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mining: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30" name="Picture 6" descr="Resultado de imagem para mine icon">
            <a:extLst>
              <a:ext uri="{FF2B5EF4-FFF2-40B4-BE49-F238E27FC236}">
                <a16:creationId xmlns:a16="http://schemas.microsoft.com/office/drawing/2014/main" id="{F2A229ED-5082-4E13-BEDE-E44AEB51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11" y="1744014"/>
            <a:ext cx="796458" cy="79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9AB1F58-E7A5-4274-8FA9-29A6791BFBC8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50907A-3097-4AC7-9842-98A8436822C0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2D6E4DB-8E8E-4C69-B485-17E596B17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653166-3B8C-46AC-A1AA-0DB9812609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C0101BB-1EBE-483B-A789-1A2DD2E1E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5CE7A1-C025-4942-AB85-C1DE7573CE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11FE84C-0779-4E82-B09D-E97C1B82F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09592DE-EE71-4D47-9E38-AC0EB32AB6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4EE1C66-3BE8-488B-8780-40D4B1AF9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E3AD81F-5A16-4CB7-B80A-CEFB8319C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FCE6BDD-CC45-40F3-86E7-6D2701A9CC95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68141EE-E512-4777-A979-A9F83CFBBA95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1E6A4C-E77C-48DE-9658-31579FC77897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9E96599-D12F-4532-9CD5-7E6AE9A049B3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1F0432-7BA2-453F-81B2-D7CE66C7669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9FAFF48-63E4-4CA6-9464-3069BF87A83F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9604460-D1F2-4C08-A731-0B1F7943D0D4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1BCA11-7F04-4F15-AE66-5A79969A62AC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0891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B8EAC59-6719-4615-A984-9C9442787052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8120" y="2088936"/>
            <a:ext cx="6930317" cy="2192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105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matemática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trabalha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coleção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interpretação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apresentação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dados.</a:t>
            </a:r>
          </a:p>
          <a:p>
            <a:pPr lvl="1" algn="just"/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Muito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orientadade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construção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probabilísticos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propósitos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idênticos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machine learning com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abordagens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tradicionais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l"/>
            <a:endParaRPr lang="pt-BR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DAE75-2B1C-463B-AC3A-24A002D46CF2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Estatística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6" name="Picture 8" descr="Resultado de imagem para statistics icon">
            <a:extLst>
              <a:ext uri="{FF2B5EF4-FFF2-40B4-BE49-F238E27FC236}">
                <a16:creationId xmlns:a16="http://schemas.microsoft.com/office/drawing/2014/main" id="{9DAA404B-E836-4977-A0FF-A54C22044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30" y="1685572"/>
            <a:ext cx="777441" cy="7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9AB6879-149E-4488-84E9-92777FA8CAD9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885F2-F655-4BBB-BAAD-97F6F9701085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E4B8BF-DAF8-43F6-B0EE-6DF522476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B96FEE-4B6D-4B42-9813-ACFFABED1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DA20959-30DA-432C-B718-3182F8C2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11229C1-06D7-4623-BCE6-D07733E51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9D8359-5445-4937-A6B7-4FA038BFE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3960C60-3B4A-460F-8D10-C3B8F9A88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3839F15-F77F-49B0-A8A0-156569126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1E759AA-6CE2-4F33-9AAB-045298575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EF7225-8586-42A9-AAD5-75FAF197E801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209F2A-972A-47C5-85E8-66ACD9677901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13E862-26FC-4321-9A93-8CDCE5AB080A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E46BA1-2297-4E7C-BD5C-87205811A047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3403F2-815E-4483-9A7A-1963E94E36EC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4A7521-9C5B-4B96-B1B2-5436E42983C8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903EB3-30E1-435F-B1D7-EA97DA676473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3B3D9A2-8122-4508-AE8A-42724AC0C593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45626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5F2C327-4B49-40F0-BA64-677F7F311FD9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63494C2-D8B6-4D7B-93BA-5F9F08B3D1F0}"/>
              </a:ext>
            </a:extLst>
          </p:cNvPr>
          <p:cNvSpPr txBox="1"/>
          <p:nvPr/>
        </p:nvSpPr>
        <p:spPr>
          <a:xfrm>
            <a:off x="498120" y="2088936"/>
            <a:ext cx="6930317" cy="2192908"/>
          </a:xfrm>
          <a:prstGeom prst="rect">
            <a:avLst/>
          </a:prstGeom>
          <a:solidFill>
            <a:srgbClr val="57A3C9"/>
          </a:solidFill>
        </p:spPr>
        <p:txBody>
          <a:bodyPr wrap="square" rtlCol="0">
            <a:spAutoFit/>
          </a:bodyPr>
          <a:lstStyle/>
          <a:p>
            <a:pPr algn="l"/>
            <a:endParaRPr lang="en-US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105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Campo da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área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inteligência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artificial, que visa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dotar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máquinas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capacidade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tomar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decisões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tornando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-as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agentes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“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inteligência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”.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Baseado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modelação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algorítmos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resolvem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classes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problemas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através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extração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dos dados. </a:t>
            </a:r>
          </a:p>
          <a:p>
            <a:pPr algn="just"/>
            <a:endParaRPr lang="en-US" sz="1600" dirty="0">
              <a:solidFill>
                <a:schemeClr val="tx2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pt-BR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6DAE75-2B1C-463B-AC3A-24A002D46CF2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Machine learning: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Resultado de imagem para machine learning icon">
            <a:extLst>
              <a:ext uri="{FF2B5EF4-FFF2-40B4-BE49-F238E27FC236}">
                <a16:creationId xmlns:a16="http://schemas.microsoft.com/office/drawing/2014/main" id="{EE4C03EE-70C5-4578-81B9-398681FE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52" y="1584889"/>
            <a:ext cx="875930" cy="8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2E1A1A8-156B-41F7-960B-9DE2B2BBABB1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9DAFD9-91B6-4B60-B1A0-55DF3C7EFE26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106768-C9E2-4DE2-B323-F250FD974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D7FFB8-36E2-4C16-9AB8-FF350D3A9B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B35CB1E-6DFE-4EA0-B427-B7BC8E0B1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35AE026-4AC1-49B5-8BB2-64F62E755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A2B23F-C00B-4360-9E7F-3DDBF2E51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809F1A7-2105-44ED-BE77-E8BF2FC2A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4AF53CB-CA2E-4EAC-A71E-903957AA2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DFB31-9557-4A65-BC3A-2647D1DBA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2CBF5A-A4D2-461D-823E-1BC7A594FC84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BEF62E-D5AD-4161-BD14-E94F8E0D43DF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CD0742-E7F9-40C3-BE24-6BFA6E990354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8BAADE-39FF-4783-A03F-DB907BD9BABE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46BD5B-AD74-42E1-AC6E-D754E1C89739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50373A-1CCE-4706-B58A-838B0E6FA315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010F468-DB28-4283-8351-E8881DFCA88D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2EFC2A-3095-487D-8CCE-105911C582FD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5373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05F42-FD65-4C10-88D1-6C9352D34A25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 learning: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6855-50B0-4A3C-9CA8-989A426DF5E6}"/>
              </a:ext>
            </a:extLst>
          </p:cNvPr>
          <p:cNvGrpSpPr/>
          <p:nvPr/>
        </p:nvGrpSpPr>
        <p:grpSpPr>
          <a:xfrm>
            <a:off x="5170932" y="1301039"/>
            <a:ext cx="2671141" cy="5150586"/>
            <a:chOff x="5602872" y="861384"/>
            <a:chExt cx="2671141" cy="515058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15F75F-11BA-476D-8B5D-ED5A0F43D325}"/>
                </a:ext>
              </a:extLst>
            </p:cNvPr>
            <p:cNvSpPr/>
            <p:nvPr/>
          </p:nvSpPr>
          <p:spPr>
            <a:xfrm>
              <a:off x="5602872" y="861384"/>
              <a:ext cx="2671141" cy="5143500"/>
            </a:xfrm>
            <a:prstGeom prst="rect">
              <a:avLst/>
            </a:prstGeom>
            <a:solidFill>
              <a:srgbClr val="7F7F7F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018FF55-B336-4CA3-9D6D-90BCA86B1599}"/>
                </a:ext>
              </a:extLst>
            </p:cNvPr>
            <p:cNvSpPr/>
            <p:nvPr/>
          </p:nvSpPr>
          <p:spPr>
            <a:xfrm>
              <a:off x="5923213" y="2302977"/>
              <a:ext cx="2030456" cy="3708993"/>
            </a:xfrm>
            <a:prstGeom prst="roundRect">
              <a:avLst/>
            </a:prstGeom>
            <a:solidFill>
              <a:srgbClr val="F2F2F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5">
              <a:extLst>
                <a:ext uri="{FF2B5EF4-FFF2-40B4-BE49-F238E27FC236}">
                  <a16:creationId xmlns:a16="http://schemas.microsoft.com/office/drawing/2014/main" id="{C8DE4D39-3086-48BA-A292-EC76BAD8CE53}"/>
                </a:ext>
              </a:extLst>
            </p:cNvPr>
            <p:cNvSpPr/>
            <p:nvPr/>
          </p:nvSpPr>
          <p:spPr>
            <a:xfrm>
              <a:off x="6060098" y="4238941"/>
              <a:ext cx="1756686" cy="1587622"/>
            </a:xfrm>
            <a:custGeom>
              <a:avLst/>
              <a:gdLst>
                <a:gd name="connsiteX0" fmla="*/ 0 w 1321904"/>
                <a:gd name="connsiteY0" fmla="*/ 629698 h 1259396"/>
                <a:gd name="connsiteX1" fmla="*/ 660952 w 1321904"/>
                <a:gd name="connsiteY1" fmla="*/ 0 h 1259396"/>
                <a:gd name="connsiteX2" fmla="*/ 1321904 w 1321904"/>
                <a:gd name="connsiteY2" fmla="*/ 629698 h 1259396"/>
                <a:gd name="connsiteX3" fmla="*/ 660952 w 1321904"/>
                <a:gd name="connsiteY3" fmla="*/ 1259396 h 1259396"/>
                <a:gd name="connsiteX4" fmla="*/ 0 w 1321904"/>
                <a:gd name="connsiteY4" fmla="*/ 629698 h 1259396"/>
                <a:gd name="connsiteX0" fmla="*/ 106 w 1322010"/>
                <a:gd name="connsiteY0" fmla="*/ 1186289 h 1815987"/>
                <a:gd name="connsiteX1" fmla="*/ 700815 w 1322010"/>
                <a:gd name="connsiteY1" fmla="*/ 0 h 1815987"/>
                <a:gd name="connsiteX2" fmla="*/ 1322010 w 1322010"/>
                <a:gd name="connsiteY2" fmla="*/ 1186289 h 1815987"/>
                <a:gd name="connsiteX3" fmla="*/ 661058 w 1322010"/>
                <a:gd name="connsiteY3" fmla="*/ 1815987 h 1815987"/>
                <a:gd name="connsiteX4" fmla="*/ 106 w 1322010"/>
                <a:gd name="connsiteY4" fmla="*/ 1186289 h 1815987"/>
                <a:gd name="connsiteX0" fmla="*/ 73 w 1321977"/>
                <a:gd name="connsiteY0" fmla="*/ 1196222 h 1836385"/>
                <a:gd name="connsiteX1" fmla="*/ 700782 w 1321977"/>
                <a:gd name="connsiteY1" fmla="*/ 9933 h 1836385"/>
                <a:gd name="connsiteX2" fmla="*/ 1321977 w 1321977"/>
                <a:gd name="connsiteY2" fmla="*/ 709205 h 1836385"/>
                <a:gd name="connsiteX3" fmla="*/ 661025 w 1321977"/>
                <a:gd name="connsiteY3" fmla="*/ 1825920 h 1836385"/>
                <a:gd name="connsiteX4" fmla="*/ 73 w 1321977"/>
                <a:gd name="connsiteY4" fmla="*/ 1196222 h 1836385"/>
                <a:gd name="connsiteX0" fmla="*/ 63 w 1401248"/>
                <a:gd name="connsiteY0" fmla="*/ 1078123 h 1827477"/>
                <a:gd name="connsiteX1" fmla="*/ 780053 w 1401248"/>
                <a:gd name="connsiteY1" fmla="*/ 6241 h 1827477"/>
                <a:gd name="connsiteX2" fmla="*/ 1401248 w 1401248"/>
                <a:gd name="connsiteY2" fmla="*/ 705513 h 1827477"/>
                <a:gd name="connsiteX3" fmla="*/ 740296 w 1401248"/>
                <a:gd name="connsiteY3" fmla="*/ 1822228 h 1827477"/>
                <a:gd name="connsiteX4" fmla="*/ 63 w 1401248"/>
                <a:gd name="connsiteY4" fmla="*/ 1078123 h 182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248" h="1827477">
                  <a:moveTo>
                    <a:pt x="63" y="1078123"/>
                  </a:moveTo>
                  <a:cubicBezTo>
                    <a:pt x="6689" y="775459"/>
                    <a:pt x="546522" y="68343"/>
                    <a:pt x="780053" y="6241"/>
                  </a:cubicBezTo>
                  <a:cubicBezTo>
                    <a:pt x="1013584" y="-55861"/>
                    <a:pt x="1401248" y="357740"/>
                    <a:pt x="1401248" y="705513"/>
                  </a:cubicBezTo>
                  <a:cubicBezTo>
                    <a:pt x="1401248" y="1053286"/>
                    <a:pt x="973827" y="1760126"/>
                    <a:pt x="740296" y="1822228"/>
                  </a:cubicBezTo>
                  <a:cubicBezTo>
                    <a:pt x="506765" y="1884330"/>
                    <a:pt x="-6563" y="1380787"/>
                    <a:pt x="63" y="1078123"/>
                  </a:cubicBezTo>
                  <a:close/>
                </a:path>
              </a:pathLst>
            </a:custGeom>
            <a:solidFill>
              <a:srgbClr val="57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8D5AA7-91A2-4D1D-8A63-47229790B917}"/>
                </a:ext>
              </a:extLst>
            </p:cNvPr>
            <p:cNvSpPr txBox="1"/>
            <p:nvPr/>
          </p:nvSpPr>
          <p:spPr>
            <a:xfrm>
              <a:off x="5975679" y="1727671"/>
              <a:ext cx="19255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024706-122A-42B9-8096-916C0FD32797}"/>
                </a:ext>
              </a:extLst>
            </p:cNvPr>
            <p:cNvSpPr txBox="1"/>
            <p:nvPr/>
          </p:nvSpPr>
          <p:spPr>
            <a:xfrm>
              <a:off x="6055829" y="2901627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Machine Learning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206D9F-820B-4A00-85B5-2D25AEF8842A}"/>
                </a:ext>
              </a:extLst>
            </p:cNvPr>
            <p:cNvSpPr txBox="1"/>
            <p:nvPr/>
          </p:nvSpPr>
          <p:spPr>
            <a:xfrm>
              <a:off x="6196090" y="4747857"/>
              <a:ext cx="1484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Deep Learning</a:t>
              </a:r>
            </a:p>
          </p:txBody>
        </p:sp>
      </p:grpSp>
      <p:sp>
        <p:nvSpPr>
          <p:cNvPr id="72" name="CaixaDeTexto 20">
            <a:extLst>
              <a:ext uri="{FF2B5EF4-FFF2-40B4-BE49-F238E27FC236}">
                <a16:creationId xmlns:a16="http://schemas.microsoft.com/office/drawing/2014/main" id="{263A172B-8A51-4D8B-9114-EEA48C5DC859}"/>
              </a:ext>
            </a:extLst>
          </p:cNvPr>
          <p:cNvSpPr txBox="1"/>
          <p:nvPr/>
        </p:nvSpPr>
        <p:spPr>
          <a:xfrm>
            <a:off x="403244" y="2543162"/>
            <a:ext cx="4327733" cy="310854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Um Subset Do Machine Learning</a:t>
            </a:r>
          </a:p>
          <a:p>
            <a:pPr algn="l"/>
            <a:endParaRPr lang="pt-P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Utiliza Redes Neuronais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As Variáveis Relevantes São Extraídas Através Dos Daos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Requere Um  Enorme Volume De Dados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Necessita De Um Grande Poder Computacional</a:t>
            </a:r>
            <a:endParaRPr lang="pt-PT" sz="1600" dirty="0">
              <a:solidFill>
                <a:srgbClr val="FFC000"/>
              </a:solidFill>
              <a:latin typeface="+mj-lt"/>
            </a:endParaRPr>
          </a:p>
          <a:p>
            <a:endParaRPr lang="pt-PT" sz="1000" dirty="0"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13E803-39AB-49DB-8098-DD7AA602234F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FCC3FB-4943-4314-BB34-DE64A634B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7600E52-B51F-4769-9C28-996DE3EEF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0C2F75D-21CF-4EB3-8534-1F5DAF5612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682836-4292-4220-BE44-23789A678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554E0A1-105C-4433-8764-BD44089A3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B31559C-89B6-4DF2-88C2-0FC0FD001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8BA70B-1184-4005-9EB4-F0D1C2F006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4CC42BD-8558-423E-A0C7-96485CDAB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2FCF01-471D-4D27-A06B-E30AEA044454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8BD39DB-798D-4C58-842A-D075D56B5CB3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B14E65-9ACF-497A-B3A8-3D87701990AC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266339-6E09-415F-BFDA-F7EB0CF594C4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1D15B80-8D09-4D43-BDA8-7093BF03B044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6A0819-8614-48CB-A9F1-F9A22EED23A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5EB346-D850-4157-B81F-BB988B3E16C4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B12490-9105-470C-A531-6949D6FAB9BB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62650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05F42-FD65-4C10-88D1-6C9352D34A25}"/>
              </a:ext>
            </a:extLst>
          </p:cNvPr>
          <p:cNvSpPr txBox="1"/>
          <p:nvPr/>
        </p:nvSpPr>
        <p:spPr>
          <a:xfrm>
            <a:off x="498121" y="1632531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 learning: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B6855-50B0-4A3C-9CA8-989A426DF5E6}"/>
              </a:ext>
            </a:extLst>
          </p:cNvPr>
          <p:cNvGrpSpPr/>
          <p:nvPr/>
        </p:nvGrpSpPr>
        <p:grpSpPr>
          <a:xfrm>
            <a:off x="5170932" y="1301039"/>
            <a:ext cx="2671141" cy="5150586"/>
            <a:chOff x="5602872" y="861384"/>
            <a:chExt cx="2671141" cy="515058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15F75F-11BA-476D-8B5D-ED5A0F43D325}"/>
                </a:ext>
              </a:extLst>
            </p:cNvPr>
            <p:cNvSpPr/>
            <p:nvPr/>
          </p:nvSpPr>
          <p:spPr>
            <a:xfrm>
              <a:off x="5602872" y="861384"/>
              <a:ext cx="2671141" cy="5143500"/>
            </a:xfrm>
            <a:prstGeom prst="rect">
              <a:avLst/>
            </a:prstGeom>
            <a:solidFill>
              <a:srgbClr val="7F7F7F">
                <a:alpha val="9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018FF55-B336-4CA3-9D6D-90BCA86B1599}"/>
                </a:ext>
              </a:extLst>
            </p:cNvPr>
            <p:cNvSpPr/>
            <p:nvPr/>
          </p:nvSpPr>
          <p:spPr>
            <a:xfrm>
              <a:off x="5923213" y="2302977"/>
              <a:ext cx="2030456" cy="3708993"/>
            </a:xfrm>
            <a:prstGeom prst="roundRect">
              <a:avLst/>
            </a:prstGeom>
            <a:solidFill>
              <a:srgbClr val="F2F2F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5">
              <a:extLst>
                <a:ext uri="{FF2B5EF4-FFF2-40B4-BE49-F238E27FC236}">
                  <a16:creationId xmlns:a16="http://schemas.microsoft.com/office/drawing/2014/main" id="{C8DE4D39-3086-48BA-A292-EC76BAD8CE53}"/>
                </a:ext>
              </a:extLst>
            </p:cNvPr>
            <p:cNvSpPr/>
            <p:nvPr/>
          </p:nvSpPr>
          <p:spPr>
            <a:xfrm>
              <a:off x="6060098" y="4238941"/>
              <a:ext cx="1756686" cy="1587622"/>
            </a:xfrm>
            <a:custGeom>
              <a:avLst/>
              <a:gdLst>
                <a:gd name="connsiteX0" fmla="*/ 0 w 1321904"/>
                <a:gd name="connsiteY0" fmla="*/ 629698 h 1259396"/>
                <a:gd name="connsiteX1" fmla="*/ 660952 w 1321904"/>
                <a:gd name="connsiteY1" fmla="*/ 0 h 1259396"/>
                <a:gd name="connsiteX2" fmla="*/ 1321904 w 1321904"/>
                <a:gd name="connsiteY2" fmla="*/ 629698 h 1259396"/>
                <a:gd name="connsiteX3" fmla="*/ 660952 w 1321904"/>
                <a:gd name="connsiteY3" fmla="*/ 1259396 h 1259396"/>
                <a:gd name="connsiteX4" fmla="*/ 0 w 1321904"/>
                <a:gd name="connsiteY4" fmla="*/ 629698 h 1259396"/>
                <a:gd name="connsiteX0" fmla="*/ 106 w 1322010"/>
                <a:gd name="connsiteY0" fmla="*/ 1186289 h 1815987"/>
                <a:gd name="connsiteX1" fmla="*/ 700815 w 1322010"/>
                <a:gd name="connsiteY1" fmla="*/ 0 h 1815987"/>
                <a:gd name="connsiteX2" fmla="*/ 1322010 w 1322010"/>
                <a:gd name="connsiteY2" fmla="*/ 1186289 h 1815987"/>
                <a:gd name="connsiteX3" fmla="*/ 661058 w 1322010"/>
                <a:gd name="connsiteY3" fmla="*/ 1815987 h 1815987"/>
                <a:gd name="connsiteX4" fmla="*/ 106 w 1322010"/>
                <a:gd name="connsiteY4" fmla="*/ 1186289 h 1815987"/>
                <a:gd name="connsiteX0" fmla="*/ 73 w 1321977"/>
                <a:gd name="connsiteY0" fmla="*/ 1196222 h 1836385"/>
                <a:gd name="connsiteX1" fmla="*/ 700782 w 1321977"/>
                <a:gd name="connsiteY1" fmla="*/ 9933 h 1836385"/>
                <a:gd name="connsiteX2" fmla="*/ 1321977 w 1321977"/>
                <a:gd name="connsiteY2" fmla="*/ 709205 h 1836385"/>
                <a:gd name="connsiteX3" fmla="*/ 661025 w 1321977"/>
                <a:gd name="connsiteY3" fmla="*/ 1825920 h 1836385"/>
                <a:gd name="connsiteX4" fmla="*/ 73 w 1321977"/>
                <a:gd name="connsiteY4" fmla="*/ 1196222 h 1836385"/>
                <a:gd name="connsiteX0" fmla="*/ 63 w 1401248"/>
                <a:gd name="connsiteY0" fmla="*/ 1078123 h 1827477"/>
                <a:gd name="connsiteX1" fmla="*/ 780053 w 1401248"/>
                <a:gd name="connsiteY1" fmla="*/ 6241 h 1827477"/>
                <a:gd name="connsiteX2" fmla="*/ 1401248 w 1401248"/>
                <a:gd name="connsiteY2" fmla="*/ 705513 h 1827477"/>
                <a:gd name="connsiteX3" fmla="*/ 740296 w 1401248"/>
                <a:gd name="connsiteY3" fmla="*/ 1822228 h 1827477"/>
                <a:gd name="connsiteX4" fmla="*/ 63 w 1401248"/>
                <a:gd name="connsiteY4" fmla="*/ 1078123 h 182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248" h="1827477">
                  <a:moveTo>
                    <a:pt x="63" y="1078123"/>
                  </a:moveTo>
                  <a:cubicBezTo>
                    <a:pt x="6689" y="775459"/>
                    <a:pt x="546522" y="68343"/>
                    <a:pt x="780053" y="6241"/>
                  </a:cubicBezTo>
                  <a:cubicBezTo>
                    <a:pt x="1013584" y="-55861"/>
                    <a:pt x="1401248" y="357740"/>
                    <a:pt x="1401248" y="705513"/>
                  </a:cubicBezTo>
                  <a:cubicBezTo>
                    <a:pt x="1401248" y="1053286"/>
                    <a:pt x="973827" y="1760126"/>
                    <a:pt x="740296" y="1822228"/>
                  </a:cubicBezTo>
                  <a:cubicBezTo>
                    <a:pt x="506765" y="1884330"/>
                    <a:pt x="-6563" y="1380787"/>
                    <a:pt x="63" y="1078123"/>
                  </a:cubicBezTo>
                  <a:close/>
                </a:path>
              </a:pathLst>
            </a:custGeom>
            <a:solidFill>
              <a:srgbClr val="57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8D5AA7-91A2-4D1D-8A63-47229790B917}"/>
                </a:ext>
              </a:extLst>
            </p:cNvPr>
            <p:cNvSpPr txBox="1"/>
            <p:nvPr/>
          </p:nvSpPr>
          <p:spPr>
            <a:xfrm>
              <a:off x="5975679" y="1727671"/>
              <a:ext cx="19255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024706-122A-42B9-8096-916C0FD32797}"/>
                </a:ext>
              </a:extLst>
            </p:cNvPr>
            <p:cNvSpPr txBox="1"/>
            <p:nvPr/>
          </p:nvSpPr>
          <p:spPr>
            <a:xfrm>
              <a:off x="6055829" y="2901627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Machine Learning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206D9F-820B-4A00-85B5-2D25AEF8842A}"/>
                </a:ext>
              </a:extLst>
            </p:cNvPr>
            <p:cNvSpPr txBox="1"/>
            <p:nvPr/>
          </p:nvSpPr>
          <p:spPr>
            <a:xfrm>
              <a:off x="6196090" y="4747857"/>
              <a:ext cx="1484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Deep Learning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87FB69EB-22B4-4AD7-B8A0-304483F0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2" y="2399110"/>
            <a:ext cx="3920137" cy="26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20">
            <a:extLst>
              <a:ext uri="{FF2B5EF4-FFF2-40B4-BE49-F238E27FC236}">
                <a16:creationId xmlns:a16="http://schemas.microsoft.com/office/drawing/2014/main" id="{9023A4B4-0550-4511-82C1-30481B7DF460}"/>
              </a:ext>
            </a:extLst>
          </p:cNvPr>
          <p:cNvSpPr txBox="1"/>
          <p:nvPr/>
        </p:nvSpPr>
        <p:spPr>
          <a:xfrm>
            <a:off x="522855" y="5202615"/>
            <a:ext cx="3920137" cy="98488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just"/>
            <a:r>
              <a:rPr lang="pt-PT" sz="1600" dirty="0">
                <a:latin typeface="Helvetica" panose="020B0604020202020204" pitchFamily="34" charset="0"/>
                <a:cs typeface="Helvetica" panose="020B0604020202020204" pitchFamily="34" charset="0"/>
              </a:rPr>
              <a:t>O deep learing usa mecanísmos de aprendizagem semelhantes às sinápses cerebrais humanas</a:t>
            </a:r>
            <a:endParaRPr lang="pt-PT" sz="1000" dirty="0"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4283CA-FA0E-4A5F-8593-A2E8F0E3732F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CCFB30-58BD-4464-9FB5-3B1A50476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A97C742-EA0F-43A9-A41B-D50BBAF3A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8330B59-9EFD-4752-AF11-265590888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D505DF2-9354-49DC-BB94-5ABAA19A6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E0F8F5-3264-45A8-A6D4-1B85527F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31D75C6-FD5D-454F-A727-1BE76B3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008B66A-875D-441B-94AC-4B6DC779E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C65E3A-8694-4D37-AD07-6DC0A3396B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91FA80-50A8-45B0-A7D3-C82070257271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280D18-A842-45FA-89A6-A034225D14F6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74F935-67D2-4407-9CA7-E2DA8CF674F6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02231C4-B775-4D37-AE2D-48F4F2C62C9C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2DDF62B-4163-46EB-9168-517F16960C83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53FBC6A-BA94-47DC-8B06-FB9852F4CC4B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FED267-D036-4066-BB8F-51AC20453D76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8CF480-132D-431F-90E8-A70CA13AE72B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73161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49DA5A-354C-4A78-A0EE-94D3F6A59472}"/>
              </a:ext>
            </a:extLst>
          </p:cNvPr>
          <p:cNvGrpSpPr/>
          <p:nvPr/>
        </p:nvGrpSpPr>
        <p:grpSpPr>
          <a:xfrm>
            <a:off x="-44966" y="1341410"/>
            <a:ext cx="3940533" cy="4657972"/>
            <a:chOff x="-14643" y="1"/>
            <a:chExt cx="3940533" cy="46579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8913801-AF16-4A02-9487-703857D84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616" r="23165"/>
            <a:stretch/>
          </p:blipFill>
          <p:spPr>
            <a:xfrm>
              <a:off x="1" y="1"/>
              <a:ext cx="3925889" cy="4657972"/>
            </a:xfrm>
            <a:custGeom>
              <a:avLst/>
              <a:gdLst>
                <a:gd name="connsiteX0" fmla="*/ 1082595 w 5234519"/>
                <a:gd name="connsiteY0" fmla="*/ 0 h 6210629"/>
                <a:gd name="connsiteX1" fmla="*/ 3027450 w 5234519"/>
                <a:gd name="connsiteY1" fmla="*/ 0 h 6210629"/>
                <a:gd name="connsiteX2" fmla="*/ 3291029 w 5234519"/>
                <a:gd name="connsiteY2" fmla="*/ 96471 h 6210629"/>
                <a:gd name="connsiteX3" fmla="*/ 5234519 w 5234519"/>
                <a:gd name="connsiteY3" fmla="*/ 3028517 h 6210629"/>
                <a:gd name="connsiteX4" fmla="*/ 2052407 w 5234519"/>
                <a:gd name="connsiteY4" fmla="*/ 6210629 h 6210629"/>
                <a:gd name="connsiteX5" fmla="*/ 28288 w 5234519"/>
                <a:gd name="connsiteY5" fmla="*/ 5483989 h 6210629"/>
                <a:gd name="connsiteX6" fmla="*/ 0 w 5234519"/>
                <a:gd name="connsiteY6" fmla="*/ 5458279 h 6210629"/>
                <a:gd name="connsiteX7" fmla="*/ 0 w 5234519"/>
                <a:gd name="connsiteY7" fmla="*/ 598754 h 6210629"/>
                <a:gd name="connsiteX8" fmla="*/ 28288 w 5234519"/>
                <a:gd name="connsiteY8" fmla="*/ 573044 h 6210629"/>
                <a:gd name="connsiteX9" fmla="*/ 958290 w 5234519"/>
                <a:gd name="connsiteY9" fmla="*/ 39494 h 621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4519" h="621062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</p:spPr>
        </p:pic>
        <p:sp>
          <p:nvSpPr>
            <p:cNvPr id="58" name="Oval 7">
              <a:extLst>
                <a:ext uri="{FF2B5EF4-FFF2-40B4-BE49-F238E27FC236}">
                  <a16:creationId xmlns:a16="http://schemas.microsoft.com/office/drawing/2014/main" id="{1A13A837-B911-48A4-BFFF-5E073CFDAEF8}"/>
                </a:ext>
              </a:extLst>
            </p:cNvPr>
            <p:cNvSpPr/>
            <p:nvPr/>
          </p:nvSpPr>
          <p:spPr>
            <a:xfrm>
              <a:off x="-14643" y="3702574"/>
              <a:ext cx="2516633" cy="917051"/>
            </a:xfrm>
            <a:custGeom>
              <a:avLst/>
              <a:gdLst>
                <a:gd name="connsiteX0" fmla="*/ 0 w 2501900"/>
                <a:gd name="connsiteY0" fmla="*/ 623356 h 1246712"/>
                <a:gd name="connsiteX1" fmla="*/ 1250950 w 2501900"/>
                <a:gd name="connsiteY1" fmla="*/ 0 h 1246712"/>
                <a:gd name="connsiteX2" fmla="*/ 2501900 w 2501900"/>
                <a:gd name="connsiteY2" fmla="*/ 623356 h 1246712"/>
                <a:gd name="connsiteX3" fmla="*/ 1250950 w 2501900"/>
                <a:gd name="connsiteY3" fmla="*/ 1246712 h 1246712"/>
                <a:gd name="connsiteX4" fmla="*/ 0 w 2501900"/>
                <a:gd name="connsiteY4" fmla="*/ 623356 h 1246712"/>
                <a:gd name="connsiteX0" fmla="*/ 93 w 2501993"/>
                <a:gd name="connsiteY0" fmla="*/ 156659 h 780015"/>
                <a:gd name="connsiteX1" fmla="*/ 1301843 w 2501993"/>
                <a:gd name="connsiteY1" fmla="*/ 142903 h 780015"/>
                <a:gd name="connsiteX2" fmla="*/ 2501993 w 2501993"/>
                <a:gd name="connsiteY2" fmla="*/ 156659 h 780015"/>
                <a:gd name="connsiteX3" fmla="*/ 1251043 w 2501993"/>
                <a:gd name="connsiteY3" fmla="*/ 780015 h 780015"/>
                <a:gd name="connsiteX4" fmla="*/ 93 w 2501993"/>
                <a:gd name="connsiteY4" fmla="*/ 156659 h 780015"/>
                <a:gd name="connsiteX0" fmla="*/ 65 w 2482915"/>
                <a:gd name="connsiteY0" fmla="*/ 285365 h 785641"/>
                <a:gd name="connsiteX1" fmla="*/ 1282765 w 2482915"/>
                <a:gd name="connsiteY1" fmla="*/ 147784 h 785641"/>
                <a:gd name="connsiteX2" fmla="*/ 2482915 w 2482915"/>
                <a:gd name="connsiteY2" fmla="*/ 161540 h 785641"/>
                <a:gd name="connsiteX3" fmla="*/ 1231965 w 2482915"/>
                <a:gd name="connsiteY3" fmla="*/ 784896 h 785641"/>
                <a:gd name="connsiteX4" fmla="*/ 65 w 2482915"/>
                <a:gd name="connsiteY4" fmla="*/ 285365 h 785641"/>
                <a:gd name="connsiteX0" fmla="*/ 1530 w 2484380"/>
                <a:gd name="connsiteY0" fmla="*/ 327898 h 828210"/>
                <a:gd name="connsiteX1" fmla="*/ 1012768 w 2484380"/>
                <a:gd name="connsiteY1" fmla="*/ 71254 h 828210"/>
                <a:gd name="connsiteX2" fmla="*/ 2484380 w 2484380"/>
                <a:gd name="connsiteY2" fmla="*/ 204073 h 828210"/>
                <a:gd name="connsiteX3" fmla="*/ 1233430 w 2484380"/>
                <a:gd name="connsiteY3" fmla="*/ 827429 h 828210"/>
                <a:gd name="connsiteX4" fmla="*/ 1530 w 2484380"/>
                <a:gd name="connsiteY4" fmla="*/ 327898 h 828210"/>
                <a:gd name="connsiteX0" fmla="*/ 4027 w 2486877"/>
                <a:gd name="connsiteY0" fmla="*/ 292508 h 792820"/>
                <a:gd name="connsiteX1" fmla="*/ 1015265 w 2486877"/>
                <a:gd name="connsiteY1" fmla="*/ 35864 h 792820"/>
                <a:gd name="connsiteX2" fmla="*/ 2486877 w 2486877"/>
                <a:gd name="connsiteY2" fmla="*/ 168683 h 792820"/>
                <a:gd name="connsiteX3" fmla="*/ 1235927 w 2486877"/>
                <a:gd name="connsiteY3" fmla="*/ 792039 h 792820"/>
                <a:gd name="connsiteX4" fmla="*/ 4027 w 2486877"/>
                <a:gd name="connsiteY4" fmla="*/ 292508 h 792820"/>
                <a:gd name="connsiteX0" fmla="*/ 4325 w 2487175"/>
                <a:gd name="connsiteY0" fmla="*/ 292508 h 830863"/>
                <a:gd name="connsiteX1" fmla="*/ 1015563 w 2487175"/>
                <a:gd name="connsiteY1" fmla="*/ 35864 h 830863"/>
                <a:gd name="connsiteX2" fmla="*/ 2487175 w 2487175"/>
                <a:gd name="connsiteY2" fmla="*/ 168683 h 830863"/>
                <a:gd name="connsiteX3" fmla="*/ 1245750 w 2487175"/>
                <a:gd name="connsiteY3" fmla="*/ 830139 h 830863"/>
                <a:gd name="connsiteX4" fmla="*/ 4325 w 2487175"/>
                <a:gd name="connsiteY4" fmla="*/ 292508 h 830863"/>
                <a:gd name="connsiteX0" fmla="*/ 1620 w 2503520"/>
                <a:gd name="connsiteY0" fmla="*/ 332935 h 866591"/>
                <a:gd name="connsiteX1" fmla="*/ 1031908 w 2503520"/>
                <a:gd name="connsiteY1" fmla="*/ 71529 h 866591"/>
                <a:gd name="connsiteX2" fmla="*/ 2503520 w 2503520"/>
                <a:gd name="connsiteY2" fmla="*/ 204348 h 866591"/>
                <a:gd name="connsiteX3" fmla="*/ 1262095 w 2503520"/>
                <a:gd name="connsiteY3" fmla="*/ 865804 h 866591"/>
                <a:gd name="connsiteX4" fmla="*/ 1620 w 2503520"/>
                <a:gd name="connsiteY4" fmla="*/ 332935 h 866591"/>
                <a:gd name="connsiteX0" fmla="*/ 1620 w 2503520"/>
                <a:gd name="connsiteY0" fmla="*/ 292652 h 863988"/>
                <a:gd name="connsiteX1" fmla="*/ 1031908 w 2503520"/>
                <a:gd name="connsiteY1" fmla="*/ 69346 h 863988"/>
                <a:gd name="connsiteX2" fmla="*/ 2503520 w 2503520"/>
                <a:gd name="connsiteY2" fmla="*/ 202165 h 863988"/>
                <a:gd name="connsiteX3" fmla="*/ 1262095 w 2503520"/>
                <a:gd name="connsiteY3" fmla="*/ 863621 h 863988"/>
                <a:gd name="connsiteX4" fmla="*/ 1620 w 2503520"/>
                <a:gd name="connsiteY4" fmla="*/ 292652 h 863988"/>
                <a:gd name="connsiteX0" fmla="*/ 1630 w 2498767"/>
                <a:gd name="connsiteY0" fmla="*/ 332935 h 866591"/>
                <a:gd name="connsiteX1" fmla="*/ 1027155 w 2498767"/>
                <a:gd name="connsiteY1" fmla="*/ 71529 h 866591"/>
                <a:gd name="connsiteX2" fmla="*/ 2498767 w 2498767"/>
                <a:gd name="connsiteY2" fmla="*/ 204348 h 866591"/>
                <a:gd name="connsiteX3" fmla="*/ 1257342 w 2498767"/>
                <a:gd name="connsiteY3" fmla="*/ 865804 h 866591"/>
                <a:gd name="connsiteX4" fmla="*/ 1630 w 2498767"/>
                <a:gd name="connsiteY4" fmla="*/ 332935 h 866591"/>
                <a:gd name="connsiteX0" fmla="*/ 19496 w 2516633"/>
                <a:gd name="connsiteY0" fmla="*/ 372737 h 906416"/>
                <a:gd name="connsiteX1" fmla="*/ 654496 w 2516633"/>
                <a:gd name="connsiteY1" fmla="*/ 35131 h 906416"/>
                <a:gd name="connsiteX2" fmla="*/ 2516633 w 2516633"/>
                <a:gd name="connsiteY2" fmla="*/ 244150 h 906416"/>
                <a:gd name="connsiteX3" fmla="*/ 1275208 w 2516633"/>
                <a:gd name="connsiteY3" fmla="*/ 905606 h 906416"/>
                <a:gd name="connsiteX4" fmla="*/ 19496 w 2516633"/>
                <a:gd name="connsiteY4" fmla="*/ 372737 h 906416"/>
                <a:gd name="connsiteX0" fmla="*/ 19496 w 2516633"/>
                <a:gd name="connsiteY0" fmla="*/ 393124 h 908047"/>
                <a:gd name="connsiteX1" fmla="*/ 654496 w 2516633"/>
                <a:gd name="connsiteY1" fmla="*/ 36468 h 908047"/>
                <a:gd name="connsiteX2" fmla="*/ 2516633 w 2516633"/>
                <a:gd name="connsiteY2" fmla="*/ 245487 h 908047"/>
                <a:gd name="connsiteX3" fmla="*/ 1275208 w 2516633"/>
                <a:gd name="connsiteY3" fmla="*/ 906943 h 908047"/>
                <a:gd name="connsiteX4" fmla="*/ 19496 w 2516633"/>
                <a:gd name="connsiteY4" fmla="*/ 393124 h 90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6633" h="908047">
                  <a:moveTo>
                    <a:pt x="19496" y="393124"/>
                  </a:moveTo>
                  <a:cubicBezTo>
                    <a:pt x="-83956" y="248045"/>
                    <a:pt x="238307" y="61074"/>
                    <a:pt x="654496" y="36468"/>
                  </a:cubicBezTo>
                  <a:cubicBezTo>
                    <a:pt x="1070686" y="11862"/>
                    <a:pt x="2516633" y="-98783"/>
                    <a:pt x="2516633" y="245487"/>
                  </a:cubicBezTo>
                  <a:cubicBezTo>
                    <a:pt x="2516633" y="589757"/>
                    <a:pt x="1691398" y="882337"/>
                    <a:pt x="1275208" y="906943"/>
                  </a:cubicBezTo>
                  <a:cubicBezTo>
                    <a:pt x="859019" y="931549"/>
                    <a:pt x="122948" y="538203"/>
                    <a:pt x="19496" y="3931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61A4451-A34A-4F77-8B14-AAC0DE56F177}"/>
              </a:ext>
            </a:extLst>
          </p:cNvPr>
          <p:cNvSpPr txBox="1"/>
          <p:nvPr/>
        </p:nvSpPr>
        <p:spPr>
          <a:xfrm>
            <a:off x="4175094" y="2802082"/>
            <a:ext cx="3989575" cy="1046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spc="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LEARNING OVERHYPED?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1137C0-27BC-454D-9824-C8D94A866E49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3DB93-98F2-4EF6-A4E5-805FA5005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A48DD9E-3892-4E62-9D34-EC9BDDCBCE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213908-0BAD-41FF-B4F7-9BDFA0538A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8AF111-03D4-4481-AD91-11B34D56A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031DFCA-EFBC-4548-A222-68C7BE02D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363A454-4D61-4302-B814-951DFBD16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A1954DC-0499-492D-96C0-CF744864B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43048F7-D597-43D8-A787-FF134C8B0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E31A86-952B-4CA5-BC06-F4394423603E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32DFD31-31B4-41E1-BE35-3B1EF27C8707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4B5410-97FB-42CB-9B8B-E933D46B2CC6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9A8AFF-DC0E-4E10-BA13-E37B18453C94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D698716-C8AF-4820-9F85-32A41ED2BB2F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0F111E-59C6-47A2-AAEE-1CD2A7C41609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43FB23-195B-44E2-9415-231498668CF5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BCCAF1-11D9-4282-BA79-022B4052396E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26645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15497" y="764557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FERRAMENTAS DO DATA ANALYTICS: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80AFD1-5E5B-43F3-BCFA-9C21BE9BB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161" t="12827" r="5475" b="20112"/>
          <a:stretch/>
        </p:blipFill>
        <p:spPr>
          <a:xfrm>
            <a:off x="4408801" y="2674476"/>
            <a:ext cx="4091937" cy="23330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82037FC-1807-4ED4-A8DA-A0C3177D4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4584"/>
          <a:stretch/>
        </p:blipFill>
        <p:spPr>
          <a:xfrm>
            <a:off x="140076" y="2660594"/>
            <a:ext cx="4091938" cy="233302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3130481-DCEA-4C0F-B2DA-7BC3BE003031}"/>
              </a:ext>
            </a:extLst>
          </p:cNvPr>
          <p:cNvSpPr txBox="1"/>
          <p:nvPr/>
        </p:nvSpPr>
        <p:spPr>
          <a:xfrm>
            <a:off x="1467547" y="21140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2016</a:t>
            </a:r>
          </a:p>
        </p:txBody>
      </p:sp>
      <p:pic>
        <p:nvPicPr>
          <p:cNvPr id="62" name="Picture 2" descr="Resultado de imagem para WHERE IS WALLY ICON">
            <a:extLst>
              <a:ext uri="{FF2B5EF4-FFF2-40B4-BE49-F238E27FC236}">
                <a16:creationId xmlns:a16="http://schemas.microsoft.com/office/drawing/2014/main" id="{0FD78448-8C15-4842-AB31-928844C48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9034">
            <a:off x="3249260" y="3312615"/>
            <a:ext cx="515168" cy="4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2CB2296-122D-4EAA-896F-C5C1E8416925}"/>
              </a:ext>
            </a:extLst>
          </p:cNvPr>
          <p:cNvSpPr txBox="1"/>
          <p:nvPr/>
        </p:nvSpPr>
        <p:spPr>
          <a:xfrm>
            <a:off x="6317333" y="21140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2017</a:t>
            </a:r>
          </a:p>
        </p:txBody>
      </p:sp>
      <p:pic>
        <p:nvPicPr>
          <p:cNvPr id="64" name="Picture 4" descr="Image result for man flag icon">
            <a:extLst>
              <a:ext uri="{FF2B5EF4-FFF2-40B4-BE49-F238E27FC236}">
                <a16:creationId xmlns:a16="http://schemas.microsoft.com/office/drawing/2014/main" id="{35A18060-0459-47F2-9642-F86CC34A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6822" flipH="1">
            <a:off x="5448382" y="2625470"/>
            <a:ext cx="274965" cy="2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D6E9C50-7736-4EDC-AFD9-CA1081E8D4A6}"/>
              </a:ext>
            </a:extLst>
          </p:cNvPr>
          <p:cNvSpPr txBox="1"/>
          <p:nvPr/>
        </p:nvSpPr>
        <p:spPr>
          <a:xfrm>
            <a:off x="66958" y="5278380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Gartner hype cycle for emerging technologies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3FE8AF-37EE-49E2-BA35-88373F2979EF}"/>
              </a:ext>
            </a:extLst>
          </p:cNvPr>
          <p:cNvSpPr txBox="1"/>
          <p:nvPr/>
        </p:nvSpPr>
        <p:spPr>
          <a:xfrm>
            <a:off x="415497" y="1621435"/>
            <a:ext cx="66773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 learning e o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seu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hype</a:t>
            </a:r>
          </a:p>
          <a:p>
            <a:pPr algn="l"/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A10A46-C670-4C47-BEA9-0D118885B058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2D4BAB3-0569-48A6-891E-12DC49BED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5591C-BDF3-4283-9A45-AB14AC79D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B5B5176-E3CC-4C6A-9765-99B689574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286FAD3-B4C5-4781-9351-7C18E9F34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E2E1166-F9BE-4682-924A-03062C55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E3408F4-13E1-40A6-AB13-68CDA4773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7769BA8-C5D1-4E12-AF7F-CB6349F5F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0883C90-60BC-410E-8141-6D89C0EB3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C92F491-D89B-4D21-9D80-1CA97CE8FB94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23ECC62-ABD5-45B9-904E-09F01E0EE5FE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DDCFE81-0121-4407-B005-45520EB5D1B1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DD88BB-9E98-4395-8868-778961F2699D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19322B-A0B5-44AC-BC05-AD14D94B8742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623F474-F7A6-4758-B0AC-E101AF88186D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72951A-B186-4BDB-8E0F-ED6A05AA8845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7055F8-B92B-4A9D-B451-68A3AAEE9C2F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32257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10274" y="60888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56" name="CaixaDeTexto 20">
            <a:extLst>
              <a:ext uri="{FF2B5EF4-FFF2-40B4-BE49-F238E27FC236}">
                <a16:creationId xmlns:a16="http://schemas.microsoft.com/office/drawing/2014/main" id="{3811251A-429D-4194-813D-4D4938FA84AE}"/>
              </a:ext>
            </a:extLst>
          </p:cNvPr>
          <p:cNvSpPr txBox="1"/>
          <p:nvPr/>
        </p:nvSpPr>
        <p:spPr>
          <a:xfrm>
            <a:off x="2147978" y="4538329"/>
            <a:ext cx="4327733" cy="7386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QUAL O PRIMEIRO PASSO NO PROCESSO DE DATA MINING?</a:t>
            </a:r>
            <a:endParaRPr lang="pt-PT" sz="1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endParaRPr lang="en-US" sz="1000" dirty="0">
              <a:latin typeface="+mj-lt"/>
            </a:endParaRPr>
          </a:p>
        </p:txBody>
      </p:sp>
      <p:pic>
        <p:nvPicPr>
          <p:cNvPr id="1026" name="Picture 2" descr="Resultado de imagem para first step">
            <a:extLst>
              <a:ext uri="{FF2B5EF4-FFF2-40B4-BE49-F238E27FC236}">
                <a16:creationId xmlns:a16="http://schemas.microsoft.com/office/drawing/2014/main" id="{0568EC4E-CEAB-4F1A-979E-59CBE95BF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56" y="2013193"/>
            <a:ext cx="3506579" cy="233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5FE37-773A-41CE-BDCE-5E7B13A48DAC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0191402-043D-4E11-86B2-9B663A9AC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E803A8-1304-491C-8EFD-14C2F7658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26AB1F9-5367-4116-8BE4-B364879D7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6E0CAD-206C-47FA-B116-3146FE9C80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A815211-8639-4828-966C-8AEDB25FA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030A20-FE78-46F9-A77A-16D2255E5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F732313-A8B5-4E55-8238-29FE0351A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42452DD-794F-4533-848E-59A590F09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AD6F09-AD6D-468B-BDAE-B377B776E3A9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DB5E60-2CCE-4972-A124-2D788BB58105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F144D0-62B8-4EB1-A91A-5DA70D3D8B8F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3A93C8-F873-4611-9EC7-EF32FC2017B2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7F15F0-01D1-4959-A877-17495E332470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BB764A3-29A8-41B5-895F-0221E4B194BD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A7AFE4-9511-4BDE-9140-D0FE339BA59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510A3F-7D91-4B66-AD3D-2585F68D6747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0227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72428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03244" y="1973958"/>
            <a:ext cx="7337265" cy="3301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Depende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metodologia</a:t>
            </a:r>
            <a:r>
              <a:rPr lang="en-US" dirty="0">
                <a:solidFill>
                  <a:schemeClr val="bg1"/>
                </a:solidFill>
              </a:rPr>
              <a:t>… </a:t>
            </a:r>
            <a:r>
              <a:rPr lang="en-US" dirty="0" err="1">
                <a:solidFill>
                  <a:schemeClr val="bg1"/>
                </a:solidFill>
              </a:rPr>
              <a:t>Metodologias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conhecidas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SEMMA</a:t>
            </a:r>
          </a:p>
          <a:p>
            <a:pPr algn="l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CRISP-DM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EF0C52-A6EA-42B0-A431-26ADBD55C63E}"/>
              </a:ext>
            </a:extLst>
          </p:cNvPr>
          <p:cNvSpPr/>
          <p:nvPr/>
        </p:nvSpPr>
        <p:spPr>
          <a:xfrm>
            <a:off x="3938168" y="3345360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Desenvolvida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pelo</a:t>
            </a:r>
            <a:r>
              <a:rPr lang="en-US" sz="1600" dirty="0">
                <a:solidFill>
                  <a:schemeClr val="bg1"/>
                </a:solidFill>
              </a:rPr>
              <a:t> SAS institute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6D06DF-5E9F-4510-9747-E0D830B5BAC8}"/>
              </a:ext>
            </a:extLst>
          </p:cNvPr>
          <p:cNvCxnSpPr>
            <a:cxnSpLocks/>
          </p:cNvCxnSpPr>
          <p:nvPr/>
        </p:nvCxnSpPr>
        <p:spPr>
          <a:xfrm>
            <a:off x="2178511" y="3537192"/>
            <a:ext cx="1664024" cy="0"/>
          </a:xfrm>
          <a:prstGeom prst="straightConnector1">
            <a:avLst/>
          </a:pr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4EA7C05-CA6C-4F57-B195-4554483ABC89}"/>
              </a:ext>
            </a:extLst>
          </p:cNvPr>
          <p:cNvSpPr/>
          <p:nvPr/>
        </p:nvSpPr>
        <p:spPr>
          <a:xfrm>
            <a:off x="3919888" y="4856191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 MINHA FAVORITA!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D6250-462F-4A17-8281-B71163FB76F8}"/>
              </a:ext>
            </a:extLst>
          </p:cNvPr>
          <p:cNvCxnSpPr>
            <a:cxnSpLocks/>
          </p:cNvCxnSpPr>
          <p:nvPr/>
        </p:nvCxnSpPr>
        <p:spPr>
          <a:xfrm>
            <a:off x="2330850" y="5010579"/>
            <a:ext cx="1480863" cy="0"/>
          </a:xfrm>
          <a:prstGeom prst="straightConnector1">
            <a:avLst/>
          </a:pr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74" name="Picture 2" descr="Resultado de imagem para sas software icon">
            <a:extLst>
              <a:ext uri="{FF2B5EF4-FFF2-40B4-BE49-F238E27FC236}">
                <a16:creationId xmlns:a16="http://schemas.microsoft.com/office/drawing/2014/main" id="{B8643806-7A2A-4F8F-9D85-F17E77ED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89" y="2882303"/>
            <a:ext cx="1192985" cy="11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HUMBS UP">
            <a:extLst>
              <a:ext uri="{FF2B5EF4-FFF2-40B4-BE49-F238E27FC236}">
                <a16:creationId xmlns:a16="http://schemas.microsoft.com/office/drawing/2014/main" id="{DBD5615D-0108-4EDF-8EBD-7241272CC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52" b="11683"/>
          <a:stretch/>
        </p:blipFill>
        <p:spPr bwMode="auto">
          <a:xfrm>
            <a:off x="7117327" y="4239843"/>
            <a:ext cx="801066" cy="120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08E57-5A06-462B-9D04-2EC437FC96AC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8389071-0CDA-415C-90B6-7813BEA1D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1078EED-5E45-4E42-95F1-D2E008BC2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40D1DF6-2932-4EC0-ABA7-439518BA8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9D8156B-DAA8-4418-AF6D-7FCC830A0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86546C-83A5-415E-9F43-B90384D0B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115CE02-8FCB-4207-900D-F813213776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4199DF-3007-4460-81DC-E69DE495B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6AEBA9F-6824-44EF-8DA5-7CE67C439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CFED2A-7A8A-4250-9ECC-4EB9627B084C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0A11CE-DD58-4406-B6CC-1F9B21CF39CB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4605E23-68DA-422A-8206-79F85CCB0B6D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B8B564D-FEC3-4ACD-8300-DFC462F8C780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DC3C89-1ADB-42D5-8800-67010424FA9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4EB440A-1F6B-4A75-ACD2-C9E6CB5866DE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BF395C-42AF-4B98-988E-8DC02C27021C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9A4EC4-9DB2-4E7D-97D6-C7E5D8CF2FB5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3265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10274" y="60888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BA9BEF-F870-4D66-BB7E-C5940313927E}"/>
              </a:ext>
            </a:extLst>
          </p:cNvPr>
          <p:cNvSpPr/>
          <p:nvPr/>
        </p:nvSpPr>
        <p:spPr>
          <a:xfrm>
            <a:off x="4088" y="5103045"/>
            <a:ext cx="8168495" cy="119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AA0028-3CD7-4AE8-B73A-3C9BB86AD539}"/>
              </a:ext>
            </a:extLst>
          </p:cNvPr>
          <p:cNvSpPr/>
          <p:nvPr/>
        </p:nvSpPr>
        <p:spPr>
          <a:xfrm>
            <a:off x="4087" y="3612653"/>
            <a:ext cx="8168495" cy="1303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02C46-2DE4-479E-A0BA-F51B6D56D8F2}"/>
              </a:ext>
            </a:extLst>
          </p:cNvPr>
          <p:cNvSpPr/>
          <p:nvPr/>
        </p:nvSpPr>
        <p:spPr>
          <a:xfrm>
            <a:off x="7505" y="2197999"/>
            <a:ext cx="8168495" cy="1196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505446" y="1589019"/>
            <a:ext cx="7716367" cy="591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Fases</a:t>
            </a:r>
            <a:r>
              <a:rPr lang="en-US" dirty="0">
                <a:solidFill>
                  <a:schemeClr val="bg1"/>
                </a:solidFill>
              </a:rPr>
              <a:t> do SEMMA: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AMPLE</a:t>
            </a:r>
            <a:r>
              <a:rPr lang="en-US" sz="2000" i="1" dirty="0">
                <a:solidFill>
                  <a:schemeClr val="tx1"/>
                </a:solidFill>
              </a:rPr>
              <a:t> – </a:t>
            </a:r>
            <a:r>
              <a:rPr lang="en-US" sz="2000" dirty="0">
                <a:solidFill>
                  <a:schemeClr val="tx1"/>
                </a:solidFill>
              </a:rPr>
              <a:t>O </a:t>
            </a:r>
            <a:r>
              <a:rPr lang="en-US" sz="2000" dirty="0" err="1">
                <a:solidFill>
                  <a:schemeClr val="tx1"/>
                </a:solidFill>
              </a:rPr>
              <a:t>processo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inicia</a:t>
            </a:r>
            <a:r>
              <a:rPr lang="en-US" sz="2000" dirty="0">
                <a:solidFill>
                  <a:schemeClr val="tx1"/>
                </a:solidFill>
              </a:rPr>
              <a:t>-se com </a:t>
            </a:r>
            <a:r>
              <a:rPr lang="en-US" sz="2000" b="1" dirty="0" err="1">
                <a:solidFill>
                  <a:schemeClr val="bg1"/>
                </a:solidFill>
              </a:rPr>
              <a:t>amostragem</a:t>
            </a:r>
            <a:r>
              <a:rPr lang="en-US" sz="2000" b="1" dirty="0">
                <a:solidFill>
                  <a:schemeClr val="bg1"/>
                </a:solidFill>
              </a:rPr>
              <a:t> de dados</a:t>
            </a:r>
            <a:r>
              <a:rPr lang="en-US" sz="2000" dirty="0">
                <a:solidFill>
                  <a:schemeClr val="tx1"/>
                </a:solidFill>
              </a:rPr>
              <a:t>. O data set </a:t>
            </a:r>
            <a:r>
              <a:rPr lang="en-US" sz="2000" dirty="0" err="1">
                <a:solidFill>
                  <a:schemeClr val="tx1"/>
                </a:solidFill>
              </a:rPr>
              <a:t>deve</a:t>
            </a:r>
            <a:r>
              <a:rPr lang="en-US" sz="2000" dirty="0">
                <a:solidFill>
                  <a:schemeClr val="tx1"/>
                </a:solidFill>
              </a:rPr>
              <a:t> ser </a:t>
            </a:r>
            <a:r>
              <a:rPr lang="en-US" sz="2000" dirty="0" err="1">
                <a:solidFill>
                  <a:schemeClr val="tx1"/>
                </a:solidFill>
              </a:rPr>
              <a:t>grande</a:t>
            </a:r>
            <a:r>
              <a:rPr lang="en-US" sz="2000" dirty="0">
                <a:solidFill>
                  <a:schemeClr val="tx1"/>
                </a:solidFill>
              </a:rPr>
              <a:t> o </a:t>
            </a:r>
            <a:r>
              <a:rPr lang="en-US" sz="2000" dirty="0" err="1">
                <a:solidFill>
                  <a:schemeClr val="tx1"/>
                </a:solidFill>
              </a:rPr>
              <a:t>suficiente</a:t>
            </a:r>
            <a:r>
              <a:rPr lang="en-US" sz="2000" dirty="0">
                <a:solidFill>
                  <a:schemeClr val="tx1"/>
                </a:solidFill>
              </a:rPr>
              <a:t> para </a:t>
            </a:r>
            <a:r>
              <a:rPr lang="en-US" sz="2000" dirty="0" err="1">
                <a:solidFill>
                  <a:schemeClr val="tx1"/>
                </a:solidFill>
              </a:rPr>
              <a:t>retornar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informação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relevante</a:t>
            </a:r>
            <a:r>
              <a:rPr lang="en-US" sz="2000" dirty="0">
                <a:solidFill>
                  <a:schemeClr val="tx1"/>
                </a:solidFill>
              </a:rPr>
              <a:t>, mas </a:t>
            </a:r>
            <a:r>
              <a:rPr lang="en-US" sz="2000" dirty="0" err="1">
                <a:solidFill>
                  <a:schemeClr val="tx1"/>
                </a:solidFill>
              </a:rPr>
              <a:t>pequeno</a:t>
            </a:r>
            <a:r>
              <a:rPr lang="en-US" sz="2000" dirty="0">
                <a:solidFill>
                  <a:schemeClr val="tx1"/>
                </a:solidFill>
              </a:rPr>
              <a:t> para que </a:t>
            </a:r>
            <a:r>
              <a:rPr lang="en-US" sz="2000" dirty="0" err="1">
                <a:solidFill>
                  <a:schemeClr val="tx1"/>
                </a:solidFill>
              </a:rPr>
              <a:t>seja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eficiente</a:t>
            </a:r>
            <a:endParaRPr lang="en-US" sz="2000" dirty="0">
              <a:solidFill>
                <a:schemeClr val="tx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600" i="1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XPLORE</a:t>
            </a:r>
            <a:r>
              <a:rPr lang="en-US" sz="2000" dirty="0">
                <a:solidFill>
                  <a:schemeClr val="tx1"/>
                </a:solidFill>
              </a:rPr>
              <a:t> – </a:t>
            </a:r>
            <a:r>
              <a:rPr lang="en-US" sz="2000" dirty="0" err="1">
                <a:solidFill>
                  <a:schemeClr val="tx1"/>
                </a:solidFill>
              </a:rPr>
              <a:t>Esta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fase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corresponde</a:t>
            </a:r>
            <a:r>
              <a:rPr lang="en-US" sz="2000" dirty="0">
                <a:solidFill>
                  <a:schemeClr val="tx1"/>
                </a:solidFill>
              </a:rPr>
              <a:t> a </a:t>
            </a:r>
            <a:r>
              <a:rPr lang="en-US" sz="2000" dirty="0" err="1">
                <a:solidFill>
                  <a:schemeClr val="tx1"/>
                </a:solidFill>
              </a:rPr>
              <a:t>compreendar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os</a:t>
            </a:r>
            <a:r>
              <a:rPr lang="en-US" sz="2000" dirty="0">
                <a:solidFill>
                  <a:schemeClr val="tx1"/>
                </a:solidFill>
              </a:rPr>
              <a:t> dados </a:t>
            </a:r>
            <a:r>
              <a:rPr lang="en-US" sz="2000" dirty="0" err="1">
                <a:solidFill>
                  <a:schemeClr val="tx1"/>
                </a:solidFill>
              </a:rPr>
              <a:t>através</a:t>
            </a:r>
            <a:r>
              <a:rPr lang="en-US" sz="2000" dirty="0">
                <a:solidFill>
                  <a:schemeClr val="tx1"/>
                </a:solidFill>
              </a:rPr>
              <a:t> da </a:t>
            </a:r>
            <a:r>
              <a:rPr lang="en-US" sz="2000" b="1" dirty="0" err="1">
                <a:solidFill>
                  <a:schemeClr val="bg1"/>
                </a:solidFill>
              </a:rPr>
              <a:t>identificação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relações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esperadas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não</a:t>
            </a:r>
            <a:r>
              <a:rPr lang="en-US" sz="2000" dirty="0">
                <a:solidFill>
                  <a:schemeClr val="tx1"/>
                </a:solidFill>
              </a:rPr>
              <a:t> entre as </a:t>
            </a:r>
            <a:r>
              <a:rPr lang="en-US" sz="2000" dirty="0" err="1">
                <a:solidFill>
                  <a:schemeClr val="tx1"/>
                </a:solidFill>
              </a:rPr>
              <a:t>variáveis</a:t>
            </a:r>
            <a:r>
              <a:rPr lang="en-US" sz="2000" dirty="0">
                <a:solidFill>
                  <a:schemeClr val="tx1"/>
                </a:solidFill>
              </a:rPr>
              <a:t>; Este </a:t>
            </a:r>
            <a:r>
              <a:rPr lang="en-US" sz="2000" dirty="0" err="1">
                <a:solidFill>
                  <a:schemeClr val="tx1"/>
                </a:solidFill>
              </a:rPr>
              <a:t>processo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pode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recorrer</a:t>
            </a:r>
            <a:r>
              <a:rPr lang="en-US" sz="2000" dirty="0">
                <a:solidFill>
                  <a:schemeClr val="tx1"/>
                </a:solidFill>
              </a:rPr>
              <a:t> à </a:t>
            </a:r>
            <a:r>
              <a:rPr lang="en-US" sz="2000" dirty="0" err="1">
                <a:solidFill>
                  <a:schemeClr val="tx1"/>
                </a:solidFill>
              </a:rPr>
              <a:t>mecanismos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visualização</a:t>
            </a:r>
            <a:r>
              <a:rPr lang="en-US" sz="2000" b="1" dirty="0">
                <a:solidFill>
                  <a:schemeClr val="bg1"/>
                </a:solidFill>
              </a:rPr>
              <a:t> de dados</a:t>
            </a: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ODIFY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Criação</a:t>
            </a:r>
            <a:r>
              <a:rPr lang="en-US" sz="2000" b="1" dirty="0">
                <a:solidFill>
                  <a:schemeClr val="bg1"/>
                </a:solidFill>
              </a:rPr>
              <a:t> e </a:t>
            </a:r>
            <a:r>
              <a:rPr lang="en-US" sz="2000" b="1" dirty="0" err="1">
                <a:solidFill>
                  <a:schemeClr val="bg1"/>
                </a:solidFill>
              </a:rPr>
              <a:t>transformação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variáveis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preparadas</a:t>
            </a:r>
            <a:r>
              <a:rPr lang="en-US" sz="2000" dirty="0">
                <a:solidFill>
                  <a:schemeClr val="tx1"/>
                </a:solidFill>
              </a:rPr>
              <a:t> para a </a:t>
            </a:r>
            <a:r>
              <a:rPr lang="en-US" sz="2000" dirty="0" err="1">
                <a:solidFill>
                  <a:schemeClr val="tx1"/>
                </a:solidFill>
              </a:rPr>
              <a:t>modelação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1BD40-891A-460F-A125-7921B3A32671}"/>
              </a:ext>
            </a:extLst>
          </p:cNvPr>
          <p:cNvSpPr txBox="1"/>
          <p:nvPr/>
        </p:nvSpPr>
        <p:spPr>
          <a:xfrm>
            <a:off x="150494" y="2226186"/>
            <a:ext cx="354263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AB0A2-2C7F-4560-95AE-B08325ABCB08}"/>
              </a:ext>
            </a:extLst>
          </p:cNvPr>
          <p:cNvSpPr txBox="1"/>
          <p:nvPr/>
        </p:nvSpPr>
        <p:spPr>
          <a:xfrm>
            <a:off x="160442" y="3557718"/>
            <a:ext cx="341438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</a:rPr>
              <a:t>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C5C358-7BB1-48D6-B497-1F1B614A33C0}"/>
              </a:ext>
            </a:extLst>
          </p:cNvPr>
          <p:cNvSpPr txBox="1"/>
          <p:nvPr/>
        </p:nvSpPr>
        <p:spPr>
          <a:xfrm>
            <a:off x="73102" y="5074325"/>
            <a:ext cx="453648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23BDAB-C680-4EE3-88DA-FBF4C9A3F015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ED163CA-34C1-43ED-BC82-C6C4AB8907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546CF88-C1A9-49D0-B5CB-1EE9319B5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7CD232D-2987-46CE-8E0B-A97F71D4F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F5D49-4772-45C4-A467-56329CD83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F1ACD2-3232-444D-9333-8CB66654D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F77323-2F2B-4124-A6EB-693F2DE81C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C2DF9B-9851-401C-AC86-2B9F7B896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BD4E9A5-AF17-486B-BFB5-4116E73B50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B4F4FF-5A9A-411F-BA8C-94F7381ED757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7FD427-CD1C-49D3-BB01-1820F464EE77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54097A-A1CC-4E6D-911D-E5E1A49FADB1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637A0B-75A9-4E30-9F78-58314486250D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B85C8D-9ABA-49C1-8827-FEE87FACC67C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87430D-EFAB-4C0E-ACD8-6BF7035028DF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58E84A-69BA-46CC-B214-94E637E48F4A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13B404-0AB9-4749-9E5C-53C41B883E0E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4605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2" y="631169"/>
            <a:ext cx="9217422" cy="5820083"/>
          </a:xfrm>
          <a:prstGeom prst="rect">
            <a:avLst/>
          </a:prstGeom>
          <a:solidFill>
            <a:srgbClr val="423F3E">
              <a:alpha val="85098"/>
            </a:srgbClr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3EBAF-1AC4-419D-9CFD-541921B6FC6A}"/>
              </a:ext>
            </a:extLst>
          </p:cNvPr>
          <p:cNvGrpSpPr/>
          <p:nvPr/>
        </p:nvGrpSpPr>
        <p:grpSpPr>
          <a:xfrm>
            <a:off x="1422191" y="810796"/>
            <a:ext cx="6299617" cy="3377104"/>
            <a:chOff x="971935" y="738358"/>
            <a:chExt cx="6299617" cy="33771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38553B-110B-49C5-837E-2F61C9F78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935" y="738358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B6AC97-0A4D-4D9F-8080-FEFEE9899475}"/>
                </a:ext>
              </a:extLst>
            </p:cNvPr>
            <p:cNvGrpSpPr/>
            <p:nvPr/>
          </p:nvGrpSpPr>
          <p:grpSpPr>
            <a:xfrm>
              <a:off x="1612899" y="2130425"/>
              <a:ext cx="5017690" cy="795337"/>
              <a:chOff x="1612899" y="2130425"/>
              <a:chExt cx="5017690" cy="7953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2BC17B-54E0-4122-9FAC-FFA863DB8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2899" y="2130425"/>
                <a:ext cx="0" cy="255985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758CF261-9BAD-491E-A78C-065ECBA538C2}"/>
                  </a:ext>
                </a:extLst>
              </p:cNvPr>
              <p:cNvSpPr/>
              <p:nvPr/>
            </p:nvSpPr>
            <p:spPr>
              <a:xfrm rot="16200000" flipH="1">
                <a:off x="1602977" y="2188767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F47303F-36A4-4DB0-B46D-02BDF5677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318" y="2562226"/>
                <a:ext cx="4653757" cy="0"/>
              </a:xfrm>
              <a:prstGeom prst="line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0EB9E7D7-89A4-4BDB-B48A-94C8777A3B74}"/>
                  </a:ext>
                </a:extLst>
              </p:cNvPr>
              <p:cNvSpPr/>
              <p:nvPr/>
            </p:nvSpPr>
            <p:spPr>
              <a:xfrm rot="10800000" flipH="1" flipV="1">
                <a:off x="6247208" y="2562226"/>
                <a:ext cx="383381" cy="363536"/>
              </a:xfrm>
              <a:prstGeom prst="arc">
                <a:avLst/>
              </a:prstGeom>
              <a:noFill/>
              <a:ln w="76200" cap="flat">
                <a:solidFill>
                  <a:schemeClr val="bg1">
                    <a:lumMod val="6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CCB369-1705-4EFA-ADDD-AA4B792A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9625" y="2834602"/>
              <a:ext cx="1281927" cy="128086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2E7940-F4ED-4740-845C-2E6C62BF45B4}"/>
              </a:ext>
            </a:extLst>
          </p:cNvPr>
          <p:cNvSpPr txBox="1"/>
          <p:nvPr/>
        </p:nvSpPr>
        <p:spPr>
          <a:xfrm>
            <a:off x="1196379" y="1101361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#7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16F2B-CF82-444A-AEF1-D336421053C4}"/>
              </a:ext>
            </a:extLst>
          </p:cNvPr>
          <p:cNvSpPr txBox="1"/>
          <p:nvPr/>
        </p:nvSpPr>
        <p:spPr>
          <a:xfrm>
            <a:off x="6214069" y="3181342"/>
            <a:ext cx="1733550" cy="5953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000" b="1" dirty="0">
                <a:solidFill>
                  <a:srgbClr val="FFFFFF"/>
                </a:solidFill>
                <a:latin typeface="Helvetica"/>
                <a:cs typeface="Helvetica"/>
              </a:rPr>
              <a:t>#8 </a:t>
            </a:r>
          </a:p>
          <a:p>
            <a:pPr marL="0" marR="0" indent="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400" b="1" dirty="0">
                <a:solidFill>
                  <a:srgbClr val="FFFFFF"/>
                </a:solidFill>
                <a:latin typeface="Helvetica"/>
                <a:cs typeface="Helvetica"/>
              </a:rPr>
              <a:t>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2A5E6-2BF1-43E2-AE13-27CAF192538C}"/>
              </a:ext>
            </a:extLst>
          </p:cNvPr>
          <p:cNvSpPr txBox="1"/>
          <p:nvPr/>
        </p:nvSpPr>
        <p:spPr>
          <a:xfrm>
            <a:off x="2926398" y="911076"/>
            <a:ext cx="33448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DE EQUIPAS EM DATA ANALYTICS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Perfis de dados existentes nas organizações; estratégias de gestão de equipas; o papel do data science nas organizações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C28E0-8F43-41B9-8A35-9243A20BF0A2}"/>
              </a:ext>
            </a:extLst>
          </p:cNvPr>
          <p:cNvSpPr txBox="1"/>
          <p:nvPr/>
        </p:nvSpPr>
        <p:spPr>
          <a:xfrm>
            <a:off x="2926398" y="2853214"/>
            <a:ext cx="328767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CASE STUDY EM GRUPO</a:t>
            </a: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um case study: Projeto de machine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Apresentações dos grupos</a:t>
            </a:r>
          </a:p>
        </p:txBody>
      </p:sp>
    </p:spTree>
    <p:extLst>
      <p:ext uri="{BB962C8B-B14F-4D97-AF65-F5344CB8AC3E}">
        <p14:creationId xmlns:p14="http://schemas.microsoft.com/office/powerpoint/2010/main" val="3019988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10274" y="60888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AA0028-3CD7-4AE8-B73A-3C9BB86AD539}"/>
              </a:ext>
            </a:extLst>
          </p:cNvPr>
          <p:cNvSpPr/>
          <p:nvPr/>
        </p:nvSpPr>
        <p:spPr>
          <a:xfrm>
            <a:off x="4087" y="3665933"/>
            <a:ext cx="8168495" cy="11966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02C46-2DE4-479E-A0BA-F51B6D56D8F2}"/>
              </a:ext>
            </a:extLst>
          </p:cNvPr>
          <p:cNvSpPr/>
          <p:nvPr/>
        </p:nvSpPr>
        <p:spPr>
          <a:xfrm>
            <a:off x="7505" y="2197999"/>
            <a:ext cx="8168495" cy="1196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459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Fases</a:t>
            </a:r>
            <a:r>
              <a:rPr lang="en-US" dirty="0">
                <a:solidFill>
                  <a:schemeClr val="bg1"/>
                </a:solidFill>
              </a:rPr>
              <a:t> do SEMMA: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ODEL</a:t>
            </a:r>
            <a:r>
              <a:rPr lang="en-US" sz="2000" i="1" dirty="0">
                <a:solidFill>
                  <a:schemeClr val="tx1"/>
                </a:solidFill>
              </a:rPr>
              <a:t> – </a:t>
            </a:r>
            <a:r>
              <a:rPr lang="en-US" sz="2000" dirty="0" err="1">
                <a:solidFill>
                  <a:schemeClr val="tx1"/>
                </a:solidFill>
              </a:rPr>
              <a:t>Aplicação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modelos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dirty="0" err="1">
                <a:solidFill>
                  <a:schemeClr val="tx1"/>
                </a:solidFill>
              </a:rPr>
              <a:t>técnicas</a:t>
            </a:r>
            <a:r>
              <a:rPr lang="en-US" sz="2000" dirty="0">
                <a:solidFill>
                  <a:schemeClr val="tx1"/>
                </a:solidFill>
              </a:rPr>
              <a:t> de data mining) </a:t>
            </a:r>
            <a:r>
              <a:rPr lang="en-US" sz="2000" dirty="0" err="1">
                <a:solidFill>
                  <a:schemeClr val="tx1"/>
                </a:solidFill>
              </a:rPr>
              <a:t>nas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variáveis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preparadas</a:t>
            </a:r>
            <a:r>
              <a:rPr lang="en-US" sz="2000" dirty="0">
                <a:solidFill>
                  <a:schemeClr val="tx1"/>
                </a:solidFill>
              </a:rPr>
              <a:t>, com o </a:t>
            </a:r>
            <a:r>
              <a:rPr lang="en-US" sz="2000" dirty="0" err="1">
                <a:solidFill>
                  <a:schemeClr val="tx1"/>
                </a:solidFill>
              </a:rPr>
              <a:t>objetivo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obter</a:t>
            </a:r>
            <a:r>
              <a:rPr lang="en-US" sz="2000" dirty="0">
                <a:solidFill>
                  <a:schemeClr val="tx1"/>
                </a:solidFill>
              </a:rPr>
              <a:t> o </a:t>
            </a:r>
            <a:r>
              <a:rPr lang="en-US" sz="2000" dirty="0" err="1">
                <a:solidFill>
                  <a:schemeClr val="tx1"/>
                </a:solidFill>
              </a:rPr>
              <a:t>conhecimento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pretendido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SSESS</a:t>
            </a:r>
            <a:r>
              <a:rPr lang="en-US" sz="2000" dirty="0">
                <a:solidFill>
                  <a:schemeClr val="tx1"/>
                </a:solidFill>
              </a:rPr>
              <a:t> – </a:t>
            </a:r>
            <a:r>
              <a:rPr lang="en-US" sz="2000" dirty="0" err="1">
                <a:solidFill>
                  <a:schemeClr val="tx1"/>
                </a:solidFill>
              </a:rPr>
              <a:t>Avaliação</a:t>
            </a:r>
            <a:r>
              <a:rPr lang="en-US" sz="2000" dirty="0">
                <a:solidFill>
                  <a:schemeClr val="tx1"/>
                </a:solidFill>
              </a:rPr>
              <a:t> da </a:t>
            </a:r>
            <a:r>
              <a:rPr lang="en-US" sz="2000" dirty="0" err="1">
                <a:solidFill>
                  <a:schemeClr val="tx1"/>
                </a:solidFill>
              </a:rPr>
              <a:t>fiavilidade</a:t>
            </a:r>
            <a:r>
              <a:rPr lang="en-US" sz="2000" dirty="0">
                <a:solidFill>
                  <a:schemeClr val="tx1"/>
                </a:solidFill>
              </a:rPr>
              <a:t> dos </a:t>
            </a:r>
            <a:r>
              <a:rPr lang="en-US" sz="2000" dirty="0" err="1">
                <a:solidFill>
                  <a:schemeClr val="tx1"/>
                </a:solidFill>
              </a:rPr>
              <a:t>modelos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criados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1BD40-891A-460F-A125-7921B3A32671}"/>
              </a:ext>
            </a:extLst>
          </p:cNvPr>
          <p:cNvSpPr txBox="1"/>
          <p:nvPr/>
        </p:nvSpPr>
        <p:spPr>
          <a:xfrm>
            <a:off x="100801" y="2185090"/>
            <a:ext cx="453649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AB0A2-2C7F-4560-95AE-B08325ABCB08}"/>
              </a:ext>
            </a:extLst>
          </p:cNvPr>
          <p:cNvSpPr txBox="1"/>
          <p:nvPr/>
        </p:nvSpPr>
        <p:spPr>
          <a:xfrm>
            <a:off x="184157" y="3707243"/>
            <a:ext cx="370293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</a:rPr>
              <a:t>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92C1AD-23F3-49B2-89C3-1341A6C9DD03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EF79FFF-3908-4A6F-9F11-FCD8CEF847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36CB66A-697A-4126-B8E1-D51C0CFCC5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4AB821-8C03-4F8A-8FC4-73AA1F6A1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B17B0D-CEC7-45A6-8F33-D306B76EF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B4D00D-6A42-46AF-B081-B3A7A0736B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F5202F-2B6A-40E5-8061-74AAD60AA4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5146425-6A1A-434A-892E-036DE6218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7A9F9E-AA2E-4F6F-B0AF-1318E4AD9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4A4915-C6F1-466F-9B0A-CB95D563681B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C3CF60-E6E8-4BAB-87C6-2AACED3AE91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9083B92-4092-49C3-974E-2E7BE1B34D9A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52A56E-D3C2-42B3-A33A-3C0A6AC3E08F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5493739-7F9E-4B3B-A908-A0CC6F7149B7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1777FE-205A-45EF-B1EA-40F79EA7608A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54F2C9A-6DF3-4570-B89E-5730E80B215A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00B08D-7B32-477C-B408-B5A3522135D4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1487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10274" y="60888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SEMMA:</a:t>
            </a: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88832FC6-2FF6-4F9F-8E28-F614CED5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4" y="2648145"/>
            <a:ext cx="1241722" cy="12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69D2F7B-7730-4EB6-8311-9A9F695D447B}"/>
              </a:ext>
            </a:extLst>
          </p:cNvPr>
          <p:cNvSpPr/>
          <p:nvPr/>
        </p:nvSpPr>
        <p:spPr>
          <a:xfrm>
            <a:off x="1807923" y="2730039"/>
            <a:ext cx="5976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 SEMMA </a:t>
            </a:r>
            <a:r>
              <a:rPr lang="en-US" dirty="0" err="1">
                <a:solidFill>
                  <a:schemeClr val="bg1"/>
                </a:solidFill>
              </a:rPr>
              <a:t>foca</a:t>
            </a:r>
            <a:r>
              <a:rPr lang="en-US" dirty="0">
                <a:solidFill>
                  <a:schemeClr val="bg1"/>
                </a:solidFill>
              </a:rPr>
              <a:t>-se </a:t>
            </a:r>
            <a:r>
              <a:rPr lang="en-US" dirty="0" err="1">
                <a:solidFill>
                  <a:schemeClr val="bg1"/>
                </a:solidFill>
              </a:rPr>
              <a:t>principalmente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tarefas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modelação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deixando</a:t>
            </a:r>
            <a:r>
              <a:rPr lang="en-US" dirty="0">
                <a:solidFill>
                  <a:schemeClr val="bg1"/>
                </a:solidFill>
              </a:rPr>
              <a:t> de fora o know-how do </a:t>
            </a:r>
            <a:r>
              <a:rPr lang="en-US" dirty="0" err="1">
                <a:solidFill>
                  <a:schemeClr val="bg1"/>
                </a:solidFill>
              </a:rPr>
              <a:t>negócio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894DBB-716E-4306-98B8-52AE4255A2CC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5839B83-06BD-4F6D-8D3E-904D66856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22BCDA9-BF7B-4C86-8353-1BF064028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163510-2A99-48F1-9455-EE69196F4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2F23EAD-817D-40A8-9C16-81EA9C703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4A2DABB-9D99-4160-9D24-F5419C614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CC26D59-36BF-49A1-B881-4A10B3520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6F0DF90-6F35-4A4F-A85A-96B7226870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3757DC-DBE0-47FA-94F3-83DD33A969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3262AB-F6C3-45B3-B690-6E136D81F5C3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A315C6-0CB0-490B-A57A-D059534EDC4D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0A95BF4-2160-4638-8889-3979BF8CBB92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F39F86-CC4E-4674-AB54-9E2C703D1AD8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CB9088-BF25-49B5-8440-78A7F7A058CF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131204D-0546-4F8F-B5EA-5CEBAE863F0E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89087D9-A14A-4F48-A063-6D3543E941A6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61A915-50CB-4633-853A-9B8DC50E290B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95896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10274" y="60888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É </a:t>
            </a:r>
            <a:r>
              <a:rPr lang="en-US" dirty="0" err="1">
                <a:solidFill>
                  <a:schemeClr val="bg1"/>
                </a:solidFill>
              </a:rPr>
              <a:t>necessário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ampla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7170" name="Picture 2" descr="Resultado de imagem para data mining process problem definition data gathering and preparation">
            <a:extLst>
              <a:ext uri="{FF2B5EF4-FFF2-40B4-BE49-F238E27FC236}">
                <a16:creationId xmlns:a16="http://schemas.microsoft.com/office/drawing/2014/main" id="{91C269D5-3376-4580-AAD2-CFB58019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5" y="2045604"/>
            <a:ext cx="6498563" cy="40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9952A1A-6E68-4E4D-BE10-A85F72398F3B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C030689-34D0-4B02-89C8-2D47CCC86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3AFF3DF-0346-4854-B588-B8E7A5356B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69F7AA-E978-4BF9-A279-6C624C03E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918B7ED-4183-4A72-80C6-613DE9E16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9EE0B1-9499-4B4F-A378-4B76680F0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D4C7E35-280D-4342-A3C6-E8063F2D4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D19EB16-00A2-42B7-A0A2-495C869D5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B2F4AB-DC6B-46F1-B217-7BF8779B88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AA7A11-C8BA-4C44-AB80-4371E27B12D8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C3739E0-8E26-44D0-A390-2518E0C2CD8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98AE93B-0F1D-4307-B871-BC7BB7851578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EB3090-379C-499F-9006-436E3942218A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5B1DB9-1A49-41C1-A313-19F0FBC96066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5B91E4-3AB2-4C96-931F-2275040AC57F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AA8C80-B7F6-47BB-A0BD-EE1A8F754624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DF429E5-2587-4AC3-A531-6E4329A2400D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35772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CRISP-DM: </a:t>
            </a:r>
            <a:r>
              <a:rPr lang="en-US" sz="2000" dirty="0" err="1">
                <a:solidFill>
                  <a:schemeClr val="bg1"/>
                </a:solidFill>
              </a:rPr>
              <a:t>CRoss</a:t>
            </a:r>
            <a:r>
              <a:rPr lang="en-US" sz="2000" dirty="0">
                <a:solidFill>
                  <a:schemeClr val="bg1"/>
                </a:solidFill>
              </a:rPr>
              <a:t> Industry Standard Process for Data Mining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B41285-5777-4731-A3A0-00AD32067DB3}"/>
              </a:ext>
            </a:extLst>
          </p:cNvPr>
          <p:cNvSpPr/>
          <p:nvPr/>
        </p:nvSpPr>
        <p:spPr>
          <a:xfrm>
            <a:off x="403244" y="2776933"/>
            <a:ext cx="771636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Pontos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positivos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Standardização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processos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Compreenção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negócio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Acessibilidade</a:t>
            </a:r>
            <a:r>
              <a:rPr lang="en-US" sz="2000" dirty="0">
                <a:solidFill>
                  <a:schemeClr val="bg1"/>
                </a:solidFill>
              </a:rPr>
              <a:t> dos </a:t>
            </a:r>
            <a:r>
              <a:rPr lang="en-US" sz="2000" dirty="0" err="1">
                <a:solidFill>
                  <a:schemeClr val="bg1"/>
                </a:solidFill>
              </a:rPr>
              <a:t>resultados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E44DFB-315B-4926-9047-EB57BE3F7B7A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F9EB218-A7BC-4082-BA87-E7E2937BA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136DDB-5E64-4349-9BD8-483345E47E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A3CE95-7F83-4DE1-90F0-8B3817A87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E2E1C8F-1402-4442-A6DC-C08B73A4C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89BBAF-74FF-4CA5-BA36-5F2A53F3E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B01581B-33E3-417C-A0FD-CBA682956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4A9B96E-FFDB-441A-8E12-9F40420E76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C91C727-9F2C-436D-9672-B92C547DF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9EF35F-88EB-4B43-8F38-23FAE25F8213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AA904D-F825-4160-B52A-968FEECAFA3F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5A554F-CEE9-4137-9E20-B46F47C3B74D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89EDDB-DAE1-4D72-BDDB-793BB1CFEE1B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5956DE-8D54-4DFC-9422-163EA9D21A45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BC65EC-411D-46F4-8C0F-E8BEAB4DAADC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E4B9A2-DE79-4345-AD2F-B8CE994A949C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498E77-BE86-415C-8354-77C589E34EF5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79481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CRISP-DM: </a:t>
            </a:r>
            <a:r>
              <a:rPr lang="en-US" sz="2000" dirty="0" err="1">
                <a:solidFill>
                  <a:schemeClr val="bg1"/>
                </a:solidFill>
              </a:rPr>
              <a:t>CRoss</a:t>
            </a:r>
            <a:r>
              <a:rPr lang="en-US" sz="2000" dirty="0">
                <a:solidFill>
                  <a:schemeClr val="bg1"/>
                </a:solidFill>
              </a:rPr>
              <a:t> Industry Standard Process for Data Mining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6" name="Picture 4" descr="Resultado de imagem para CRISP-DM">
            <a:extLst>
              <a:ext uri="{FF2B5EF4-FFF2-40B4-BE49-F238E27FC236}">
                <a16:creationId xmlns:a16="http://schemas.microsoft.com/office/drawing/2014/main" id="{DAAFD307-ED94-4DFB-A267-A0C4732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32" y="2076753"/>
            <a:ext cx="4193223" cy="41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FBD8F9-0A4B-4377-A12A-3D9E3E3075A6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C86721-A2AF-4375-A23A-769AFD71C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55380A-262D-4971-8A5D-324E48F8E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CB552B-8EAC-4780-9C97-3B24EEC6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081700-EA5B-4F98-9F88-69E0A8276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D6B36C-8064-4C6E-A0C4-2C15C5A4C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E4D9478-AE02-4E6C-84A4-EEAD132BCB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195E7E-4295-4043-BCDB-1EB60C093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D762ACC-7086-4E88-A576-5396C9BD2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C917AC-C4D8-4564-A3FF-BA45676CD3ED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4815E6-C6DE-468C-B889-D3040470F2DE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8DD7C9-124C-47DE-A5AF-90824FBD8764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45DA15-6E7B-498F-B22D-7DCA3958970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EC5045-1B2E-44DC-920E-EB2DA43A92EC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B24B5F-E363-4464-8E9A-9EF39F54B940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ECD444-434E-4D04-8FD7-447E6BECCB33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1E3C80-3C6C-42CB-8209-EAAEEBBA5317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928B0E7-6C45-40FF-BF68-248F7E3D3CBF}"/>
              </a:ext>
            </a:extLst>
          </p:cNvPr>
          <p:cNvGrpSpPr/>
          <p:nvPr/>
        </p:nvGrpSpPr>
        <p:grpSpPr>
          <a:xfrm>
            <a:off x="8513638" y="935786"/>
            <a:ext cx="782762" cy="5172287"/>
            <a:chOff x="8314796" y="919854"/>
            <a:chExt cx="782762" cy="5172287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ED58241-EE85-4B5B-BAEB-759FE72CB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A1F898E-F0D0-403C-8CCB-BF5A96B90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AA926D9-A53D-4FDC-A5F7-364EAD70D8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B19B1AD-32E7-49A0-8CDF-188B29BD4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C26CD96-47A9-4343-8107-FF473DA82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8928BD-1FBB-41C1-B195-7F2519B7E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CE8B63-132A-434E-81AA-57580D6F87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4D26B9C-4282-45EC-86FC-9F8D5A3C2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576D62-02F4-4B3F-BD6A-5EF19A9D71DC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56B51E4-8DE2-417C-AF10-79E17EA3DCA0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6563CF-1905-4A6A-8708-1F839306A04B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AD0C0C1-75D3-468F-91D2-BF2837FDC192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68208B3-61E3-4895-B8C8-43BC20AFE897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FDC05E5-E44B-4A00-AFF1-E2B9E60A176C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D4BEDF-A68C-4057-A222-08B212777916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C9DCEB-EF09-47C9-9534-53FACBE7765F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69912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CRISP-DM: </a:t>
            </a:r>
            <a:r>
              <a:rPr lang="en-US" sz="2000" dirty="0" err="1">
                <a:solidFill>
                  <a:schemeClr val="bg1"/>
                </a:solidFill>
              </a:rPr>
              <a:t>Fase</a:t>
            </a:r>
            <a:r>
              <a:rPr lang="en-US" sz="2000" dirty="0">
                <a:solidFill>
                  <a:schemeClr val="bg1"/>
                </a:solidFill>
              </a:rPr>
              <a:t> 1 e 2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668D4-A1CC-450A-9CFD-969C33C14DEF}"/>
              </a:ext>
            </a:extLst>
          </p:cNvPr>
          <p:cNvSpPr/>
          <p:nvPr/>
        </p:nvSpPr>
        <p:spPr>
          <a:xfrm>
            <a:off x="473994" y="2326077"/>
            <a:ext cx="3656217" cy="25292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81BC0-EBA7-4BFC-A51C-F2C356C9D05C}"/>
              </a:ext>
            </a:extLst>
          </p:cNvPr>
          <p:cNvSpPr txBox="1"/>
          <p:nvPr/>
        </p:nvSpPr>
        <p:spPr>
          <a:xfrm>
            <a:off x="648906" y="2426659"/>
            <a:ext cx="3344862" cy="2389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Compreenção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negócio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25000"/>
              </a:lnSpc>
            </a:pP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Definição dos objetivos de negócio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Defenição dos objetivos do data mining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Definição dos critérios de sucesso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A717B-BCD2-4F0F-85DB-D8488E2BD612}"/>
              </a:ext>
            </a:extLst>
          </p:cNvPr>
          <p:cNvSpPr/>
          <p:nvPr/>
        </p:nvSpPr>
        <p:spPr>
          <a:xfrm>
            <a:off x="4628573" y="2356857"/>
            <a:ext cx="3656217" cy="25292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E432E7-9696-4478-B798-B3858D899822}"/>
              </a:ext>
            </a:extLst>
          </p:cNvPr>
          <p:cNvSpPr txBox="1"/>
          <p:nvPr/>
        </p:nvSpPr>
        <p:spPr>
          <a:xfrm>
            <a:off x="4742953" y="2506060"/>
            <a:ext cx="3344862" cy="177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 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Compreenção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dados</a:t>
            </a:r>
          </a:p>
          <a:p>
            <a:pPr algn="l">
              <a:lnSpc>
                <a:spcPct val="125000"/>
              </a:lnSpc>
            </a:pP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25000"/>
              </a:lnSpc>
            </a:pP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Explorar os dados e validar qualidade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Indentificação de outliers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D4BD06-25C3-41DB-827D-3ABDE3F90CE8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B3B68E-13FC-4538-A459-57FCA24B5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AD34AA-D610-41FF-836D-E216DE695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CEA19A9-0AF7-44BD-A092-0B2643090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111F02-B309-4155-B233-A6CF33A42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EEA1209-4B5E-42BB-B80A-EB2225C4B6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89A37A8-81A0-46F1-9112-F63FCB34D0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9D0908-B9B9-4B07-A6B9-AD3D4AF4F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9D5677D-D7CC-4EF3-9DB6-82D924AF9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38C4B7-3DD6-4270-82C5-FB4D14A7259E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15FF7-BED7-40E8-B479-645E10C211D7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3760DD-6597-4EEF-89ED-28474A40FF93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A692B9-DC9C-43CF-A1AD-0E69C3DAFC22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7D762F-4704-479A-9DC5-0184FC70AE5E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FC6E16E-19AA-4650-9368-8832276594B1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7366C4-1F47-45CA-96EB-B29B01CD6C6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8443484-204A-4B75-AA3A-EFE68C54F72D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8074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CRISP-DM: </a:t>
            </a:r>
            <a:r>
              <a:rPr lang="en-US" sz="2000" dirty="0" err="1">
                <a:solidFill>
                  <a:schemeClr val="bg1"/>
                </a:solidFill>
              </a:rPr>
              <a:t>Fase</a:t>
            </a:r>
            <a:r>
              <a:rPr lang="en-US" sz="2000" dirty="0">
                <a:solidFill>
                  <a:schemeClr val="bg1"/>
                </a:solidFill>
              </a:rPr>
              <a:t> 3 e 4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668D4-A1CC-450A-9CFD-969C33C14DEF}"/>
              </a:ext>
            </a:extLst>
          </p:cNvPr>
          <p:cNvSpPr/>
          <p:nvPr/>
        </p:nvSpPr>
        <p:spPr>
          <a:xfrm>
            <a:off x="473994" y="2299238"/>
            <a:ext cx="3656217" cy="32730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81BC0-EBA7-4BFC-A51C-F2C356C9D05C}"/>
              </a:ext>
            </a:extLst>
          </p:cNvPr>
          <p:cNvSpPr txBox="1"/>
          <p:nvPr/>
        </p:nvSpPr>
        <p:spPr>
          <a:xfrm>
            <a:off x="595214" y="2427096"/>
            <a:ext cx="3344862" cy="300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   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Preparação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dados</a:t>
            </a:r>
          </a:p>
          <a:p>
            <a:pPr algn="l">
              <a:lnSpc>
                <a:spcPct val="125000"/>
              </a:lnSpc>
            </a:pP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Leva, normalmente, 90% do tempo do processo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Coleção (múltiplas fontes)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Consolidação e limpeza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Seleção de dados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Transformação – data engineering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55169C-03BA-489A-828E-A31E671B9263}"/>
              </a:ext>
            </a:extLst>
          </p:cNvPr>
          <p:cNvSpPr/>
          <p:nvPr/>
        </p:nvSpPr>
        <p:spPr>
          <a:xfrm>
            <a:off x="4480694" y="2293182"/>
            <a:ext cx="3656217" cy="32730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F172D1-13F5-4DE0-A84A-CE6535C171B1}"/>
              </a:ext>
            </a:extLst>
          </p:cNvPr>
          <p:cNvSpPr txBox="1"/>
          <p:nvPr/>
        </p:nvSpPr>
        <p:spPr>
          <a:xfrm>
            <a:off x="4572000" y="2473469"/>
            <a:ext cx="3344862" cy="331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4.   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Construção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25000"/>
              </a:lnSpc>
            </a:pP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Seleção do tipo modelo de acordo com o objetivo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modelação é um processo iterativo – diferente para problemas </a:t>
            </a:r>
            <a:r>
              <a:rPr lang="pt-BR" sz="16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supervised </a:t>
            </a: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para </a:t>
            </a:r>
            <a:r>
              <a:rPr lang="pt-BR" sz="160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unsupervised 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vamos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à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frente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pt-BR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endParaRPr lang="pt-BR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B1A6F3-DCDD-4DCD-85EA-F6F8EF0DAF29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BE50C24-BB76-4ADC-89D4-00DD2D095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7083ED-770A-4E19-BBED-3EBF1C10CF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41CB3A-39F2-4A58-8C2C-4C6B371D3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5BEAE6-6BD3-4DDE-8AE8-CB190F174F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209FB12-4142-4FDD-B7EB-6ABBD98980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412B3F-C21F-4BC6-B829-28E2BDA4B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1979D4B-6D33-42B4-A262-AA89C5285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79EE26-7B3D-4FCC-B9E4-C18C1320D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1B446-8743-4A0B-8049-CB6815FCA26B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E8F28C-4E6B-465F-BCC0-95356244BD58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7EB0AC9-8F22-47E6-BE08-E4AA9582798D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3DCFC59-ECC4-49F0-91AB-F67144E93A56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320CD0-E163-43BB-9AE4-D15AD5CD3772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AC342AB-755A-4DA2-A690-8598D0FA07D4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0C8E63-8EEA-419B-B63B-5F1A6481BDE6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4C9EEA-D35C-48FC-B669-B998C3C30E47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76041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00CDA1E-62DF-4541-AC29-48B046E9229D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METODOLOGIA PARA O DATA MINING: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87850-C896-4929-A19D-B1ECC9410866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CRISP-DM: </a:t>
            </a:r>
            <a:r>
              <a:rPr lang="en-US" sz="2000" dirty="0" err="1">
                <a:solidFill>
                  <a:schemeClr val="bg1"/>
                </a:solidFill>
              </a:rPr>
              <a:t>Fase</a:t>
            </a:r>
            <a:r>
              <a:rPr lang="en-US" sz="2000" dirty="0">
                <a:solidFill>
                  <a:schemeClr val="bg1"/>
                </a:solidFill>
              </a:rPr>
              <a:t> 5 e 6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668D4-A1CC-450A-9CFD-969C33C14DEF}"/>
              </a:ext>
            </a:extLst>
          </p:cNvPr>
          <p:cNvSpPr/>
          <p:nvPr/>
        </p:nvSpPr>
        <p:spPr>
          <a:xfrm>
            <a:off x="473994" y="2299238"/>
            <a:ext cx="3656217" cy="3273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81BC0-EBA7-4BFC-A51C-F2C356C9D05C}"/>
              </a:ext>
            </a:extLst>
          </p:cNvPr>
          <p:cNvSpPr txBox="1"/>
          <p:nvPr/>
        </p:nvSpPr>
        <p:spPr>
          <a:xfrm>
            <a:off x="629671" y="2414936"/>
            <a:ext cx="334486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   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Testa o modelo em dados de teste para perceber quão bem representa a realidade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 métodos de avaliação do erro dependem do tipo de modelo (e.g. matriz de confusão em classificação e erro médio em regressões)</a:t>
            </a:r>
          </a:p>
          <a:p>
            <a:pPr lvl="1" indent="0" algn="just"/>
            <a:endParaRPr lang="pt-BR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55169C-03BA-489A-828E-A31E671B9263}"/>
              </a:ext>
            </a:extLst>
          </p:cNvPr>
          <p:cNvSpPr/>
          <p:nvPr/>
        </p:nvSpPr>
        <p:spPr>
          <a:xfrm>
            <a:off x="4480694" y="2293182"/>
            <a:ext cx="3656217" cy="32730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F172D1-13F5-4DE0-A84A-CE6535C171B1}"/>
              </a:ext>
            </a:extLst>
          </p:cNvPr>
          <p:cNvSpPr txBox="1"/>
          <p:nvPr/>
        </p:nvSpPr>
        <p:spPr>
          <a:xfrm>
            <a:off x="4572000" y="2473469"/>
            <a:ext cx="3344862" cy="278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6.    </a:t>
            </a:r>
            <a:r>
              <a:rPr lang="en-US" sz="16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Deploymet</a:t>
            </a:r>
            <a:endParaRPr lang="en-US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25000"/>
              </a:lnSpc>
            </a:pP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Determinar como vão ser utilizados os resultados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Quem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utilizar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 que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frequência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pt-BR" sz="160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1238" y="783386"/>
            <a:ext cx="782762" cy="5172287"/>
            <a:chOff x="8314796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4796" y="1547883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2437367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1760004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379219" y="25606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5B777D6-C49C-46E3-A73C-BA44770807A7}"/>
              </a:ext>
            </a:extLst>
          </p:cNvPr>
          <p:cNvSpPr/>
          <p:nvPr/>
        </p:nvSpPr>
        <p:spPr>
          <a:xfrm>
            <a:off x="473994" y="5933604"/>
            <a:ext cx="6504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Guia</a:t>
            </a:r>
            <a:r>
              <a:rPr lang="en-US" sz="1600" dirty="0">
                <a:solidFill>
                  <a:schemeClr val="bg1"/>
                </a:solidFill>
              </a:rPr>
              <a:t> CRISP-DM </a:t>
            </a:r>
            <a:r>
              <a:rPr lang="en-US" sz="1600" dirty="0" err="1">
                <a:solidFill>
                  <a:schemeClr val="bg1"/>
                </a:solidFill>
              </a:rPr>
              <a:t>disponível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pdf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hlinkClick r:id="rId4"/>
              </a:rPr>
              <a:t>www.crisp-dm.org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281772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TIPOS DE PROBLEMAS: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8200C-A301-476F-939B-E4774B06AD0A}"/>
              </a:ext>
            </a:extLst>
          </p:cNvPr>
          <p:cNvSpPr txBox="1"/>
          <p:nvPr/>
        </p:nvSpPr>
        <p:spPr>
          <a:xfrm>
            <a:off x="305674" y="4836844"/>
            <a:ext cx="8838326" cy="99546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SUPERVISED  VS UNSUPERVISED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Output: </a:t>
            </a:r>
            <a:r>
              <a:rPr lang="en-US" sz="2000" b="1" dirty="0" err="1">
                <a:solidFill>
                  <a:schemeClr val="bg1"/>
                </a:solidFill>
              </a:rPr>
              <a:t>Classificação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Regressão</a:t>
            </a:r>
            <a:r>
              <a:rPr lang="en-US" sz="2000" b="1" dirty="0">
                <a:solidFill>
                  <a:schemeClr val="bg1"/>
                </a:solidFill>
              </a:rPr>
              <a:t>, Clustering </a:t>
            </a:r>
            <a:r>
              <a:rPr lang="en-US" sz="2000" b="1" dirty="0" err="1">
                <a:solidFill>
                  <a:schemeClr val="bg1"/>
                </a:solidFill>
              </a:rPr>
              <a:t>ou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Asspciação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EF296F-9921-45B3-8060-DCFAF2B20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841369"/>
              </p:ext>
            </p:extLst>
          </p:nvPr>
        </p:nvGraphicFramePr>
        <p:xfrm>
          <a:off x="2025846" y="1860441"/>
          <a:ext cx="4572000" cy="293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7941916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436948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2207542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60066094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9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Associating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Genetic Algorithms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4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Discriminant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Fuzzy C-Means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16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Markov Model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98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Hebbian Learning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17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8311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CLASSIFICAÇÃO:</a:t>
            </a:r>
          </a:p>
        </p:txBody>
      </p:sp>
      <p:pic>
        <p:nvPicPr>
          <p:cNvPr id="21506" name="Picture 2" descr="Resultado de imagem para dog or cat?">
            <a:extLst>
              <a:ext uri="{FF2B5EF4-FFF2-40B4-BE49-F238E27FC236}">
                <a16:creationId xmlns:a16="http://schemas.microsoft.com/office/drawing/2014/main" id="{82C5442D-CBD5-4CF8-886D-CFD43257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11" y="2158326"/>
            <a:ext cx="3859387" cy="21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716F17-F3C2-4758-898D-5227FF5D709C}"/>
              </a:ext>
            </a:extLst>
          </p:cNvPr>
          <p:cNvSpPr txBox="1"/>
          <p:nvPr/>
        </p:nvSpPr>
        <p:spPr>
          <a:xfrm>
            <a:off x="388585" y="2007939"/>
            <a:ext cx="3480386" cy="284212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Output: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Uma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categoria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Cão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gato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Dia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chuva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Cliente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risco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estável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Estilo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música</a:t>
            </a:r>
            <a:endParaRPr lang="en-US" sz="2000" b="1" dirty="0">
              <a:solidFill>
                <a:schemeClr val="bg1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B5A07-4632-4D0E-8E92-778FE9CA577E}"/>
              </a:ext>
            </a:extLst>
          </p:cNvPr>
          <p:cNvSpPr txBox="1"/>
          <p:nvPr/>
        </p:nvSpPr>
        <p:spPr>
          <a:xfrm>
            <a:off x="1017142" y="5176982"/>
            <a:ext cx="6411296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ser de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resultado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binário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ou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multi-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variado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243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2" y="631169"/>
            <a:ext cx="9217422" cy="5820083"/>
          </a:xfrm>
          <a:prstGeom prst="rect">
            <a:avLst/>
          </a:prstGeom>
          <a:solidFill>
            <a:srgbClr val="423F3E">
              <a:alpha val="85098"/>
            </a:srgbClr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A33643-B45D-4D07-A0C6-02223D2FA7F9}"/>
              </a:ext>
            </a:extLst>
          </p:cNvPr>
          <p:cNvSpPr txBox="1"/>
          <p:nvPr/>
        </p:nvSpPr>
        <p:spPr>
          <a:xfrm>
            <a:off x="2595199" y="1556674"/>
            <a:ext cx="395359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ALGUNS DADOS ACERCA DE MIM: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Mestrado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Engenharia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Industrial 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Dissertação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Machine Learning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tradicional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 Analyst @ HUUB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Co-Founder @ ShopAI.co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FFDB1-51A0-4624-BE6C-1719678092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1" y="1961319"/>
            <a:ext cx="2163076" cy="217668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7AA41-E188-4C22-BF66-E246AC5335FE}"/>
              </a:ext>
            </a:extLst>
          </p:cNvPr>
          <p:cNvSpPr txBox="1"/>
          <p:nvPr/>
        </p:nvSpPr>
        <p:spPr>
          <a:xfrm>
            <a:off x="482367" y="5394341"/>
            <a:ext cx="8179261" cy="65690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rtl="0" latinLnBrk="1" hangingPunct="0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Contem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-me,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onde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que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vos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podem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ajudar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041451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CLASSIFICAÇÃO: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16F17-F3C2-4758-898D-5227FF5D709C}"/>
              </a:ext>
            </a:extLst>
          </p:cNvPr>
          <p:cNvSpPr txBox="1"/>
          <p:nvPr/>
        </p:nvSpPr>
        <p:spPr>
          <a:xfrm>
            <a:off x="261805" y="1689736"/>
            <a:ext cx="5040888" cy="330378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Output: </a:t>
            </a:r>
            <a:r>
              <a:rPr lang="en-US" sz="2000" b="1" dirty="0">
                <a:solidFill>
                  <a:srgbClr val="57A3C9"/>
                </a:solidFill>
              </a:rPr>
              <a:t>Um valor no </a:t>
            </a:r>
            <a:r>
              <a:rPr lang="en-US" sz="2000" b="1" dirty="0" err="1">
                <a:solidFill>
                  <a:srgbClr val="57A3C9"/>
                </a:solidFill>
              </a:rPr>
              <a:t>domínio</a:t>
            </a:r>
            <a:r>
              <a:rPr lang="en-US" sz="2000" b="1" dirty="0">
                <a:solidFill>
                  <a:srgbClr val="57A3C9"/>
                </a:solidFill>
              </a:rPr>
              <a:t> real</a:t>
            </a:r>
          </a:p>
          <a:p>
            <a:pPr algn="l" rtl="0" latinLnBrk="1" hangingPunct="0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Nº  de </a:t>
            </a:r>
            <a:r>
              <a:rPr lang="en-US" sz="2000" b="1" dirty="0" err="1">
                <a:solidFill>
                  <a:schemeClr val="bg1"/>
                </a:solidFill>
              </a:rPr>
              <a:t>dias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atraso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uma</a:t>
            </a:r>
            <a:endParaRPr lang="en-US" sz="2000" b="1" dirty="0">
              <a:solidFill>
                <a:schemeClr val="bg1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     </a:t>
            </a:r>
            <a:r>
              <a:rPr lang="en-US" sz="2000" b="1" dirty="0" err="1">
                <a:solidFill>
                  <a:schemeClr val="bg1"/>
                </a:solidFill>
              </a:rPr>
              <a:t>encomenda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Previsão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vendas</a:t>
            </a:r>
            <a:r>
              <a:rPr lang="en-US" sz="2000" b="1" dirty="0">
                <a:solidFill>
                  <a:schemeClr val="bg1"/>
                </a:solidFill>
              </a:rPr>
              <a:t> no </a:t>
            </a:r>
            <a:r>
              <a:rPr lang="en-US" sz="2000" b="1" dirty="0" err="1">
                <a:solidFill>
                  <a:schemeClr val="bg1"/>
                </a:solidFill>
              </a:rPr>
              <a:t>próximo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mês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Altura com base </a:t>
            </a:r>
            <a:r>
              <a:rPr lang="en-US" sz="2000" b="1" dirty="0" err="1">
                <a:solidFill>
                  <a:schemeClr val="bg1"/>
                </a:solidFill>
              </a:rPr>
              <a:t>em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atributos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físicos</a:t>
            </a:r>
            <a:endParaRPr lang="en-US" sz="2000" b="1" dirty="0">
              <a:solidFill>
                <a:schemeClr val="bg1"/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3554" name="Picture 2" descr="Resultado de imagem para regression">
            <a:extLst>
              <a:ext uri="{FF2B5EF4-FFF2-40B4-BE49-F238E27FC236}">
                <a16:creationId xmlns:a16="http://schemas.microsoft.com/office/drawing/2014/main" id="{0598D842-C63B-4F6C-B6A8-831ACD58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49" y="1883031"/>
            <a:ext cx="2791423" cy="262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A421BC-4D53-4614-983C-BDB3077B6BCE}"/>
              </a:ext>
            </a:extLst>
          </p:cNvPr>
          <p:cNvSpPr txBox="1"/>
          <p:nvPr/>
        </p:nvSpPr>
        <p:spPr>
          <a:xfrm>
            <a:off x="1017142" y="5176982"/>
            <a:ext cx="6411296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Estes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exemplos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têm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7A3C9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valor real de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57A3C9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negócio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7A3C9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27842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16F17-F3C2-4758-898D-5227FF5D709C}"/>
              </a:ext>
            </a:extLst>
          </p:cNvPr>
          <p:cNvSpPr txBox="1"/>
          <p:nvPr/>
        </p:nvSpPr>
        <p:spPr>
          <a:xfrm>
            <a:off x="225019" y="1734209"/>
            <a:ext cx="7166633" cy="238045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Output: </a:t>
            </a:r>
            <a:r>
              <a:rPr 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Grupos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observações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com </a:t>
            </a:r>
            <a:r>
              <a:rPr 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semelhanças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entre </a:t>
            </a:r>
            <a:r>
              <a:rPr 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si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Pesquisa</a:t>
            </a:r>
            <a:r>
              <a:rPr lang="en-US" sz="2000" b="1" dirty="0">
                <a:solidFill>
                  <a:schemeClr val="bg1"/>
                </a:solidFill>
              </a:rPr>
              <a:t> de Mercado (</a:t>
            </a:r>
            <a:r>
              <a:rPr lang="en-US" sz="2000" b="1" dirty="0" err="1">
                <a:solidFill>
                  <a:schemeClr val="bg1"/>
                </a:solidFill>
              </a:rPr>
              <a:t>segmentos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Distribuição</a:t>
            </a:r>
            <a:r>
              <a:rPr lang="en-US" sz="2000" b="1" dirty="0">
                <a:solidFill>
                  <a:schemeClr val="bg1"/>
                </a:solidFill>
              </a:rPr>
              <a:t> dos dados para input de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     outro </a:t>
            </a:r>
            <a:r>
              <a:rPr lang="en-US" sz="2000" b="1" dirty="0" err="1">
                <a:solidFill>
                  <a:schemeClr val="bg1"/>
                </a:solidFill>
              </a:rPr>
              <a:t>modelo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5602" name="Picture 2" descr="Resultado de imagem para CLUSTERING">
            <a:extLst>
              <a:ext uri="{FF2B5EF4-FFF2-40B4-BE49-F238E27FC236}">
                <a16:creationId xmlns:a16="http://schemas.microsoft.com/office/drawing/2014/main" id="{783B683B-C955-4E53-936D-D029202C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84" y="2492764"/>
            <a:ext cx="3373810" cy="253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0653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DADOS: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4E3550-8D66-48A0-8310-777525862B59}"/>
              </a:ext>
            </a:extLst>
          </p:cNvPr>
          <p:cNvSpPr txBox="1"/>
          <p:nvPr/>
        </p:nvSpPr>
        <p:spPr>
          <a:xfrm>
            <a:off x="403244" y="1607344"/>
            <a:ext cx="7166633" cy="99546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</a:rPr>
              <a:t>Geralmente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os</a:t>
            </a:r>
            <a:r>
              <a:rPr lang="en-US" sz="2000" b="1" dirty="0">
                <a:solidFill>
                  <a:schemeClr val="bg1"/>
                </a:solidFill>
              </a:rPr>
              <a:t> dados </a:t>
            </a:r>
            <a:r>
              <a:rPr lang="en-US" sz="2000" b="1" dirty="0" err="1">
                <a:solidFill>
                  <a:schemeClr val="bg1"/>
                </a:solidFill>
              </a:rPr>
              <a:t>apresentam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Formato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tabela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matriz</a:t>
            </a:r>
            <a:r>
              <a:rPr lang="en-US" sz="2000" b="1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6AC1EA-44F5-4FB2-873A-50B120C2A9D1}"/>
              </a:ext>
            </a:extLst>
          </p:cNvPr>
          <p:cNvSpPr txBox="1"/>
          <p:nvPr/>
        </p:nvSpPr>
        <p:spPr>
          <a:xfrm>
            <a:off x="783505" y="2501863"/>
            <a:ext cx="7166633" cy="9031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Número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fixo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atributos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Número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ilimitado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linhas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observações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C29E28-7323-41B8-B67D-B37FDD533ADA}"/>
              </a:ext>
            </a:extLst>
          </p:cNvPr>
          <p:cNvSpPr txBox="1"/>
          <p:nvPr/>
        </p:nvSpPr>
        <p:spPr>
          <a:xfrm>
            <a:off x="374373" y="3404993"/>
            <a:ext cx="7166633" cy="145712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Para </a:t>
            </a:r>
            <a:r>
              <a:rPr lang="en-US" sz="2000" b="1" dirty="0" err="1">
                <a:solidFill>
                  <a:schemeClr val="bg1"/>
                </a:solidFill>
              </a:rPr>
              <a:t>problemas</a:t>
            </a:r>
            <a:r>
              <a:rPr lang="en-US" sz="2000" b="1" dirty="0">
                <a:solidFill>
                  <a:schemeClr val="bg1"/>
                </a:solidFill>
              </a:rPr>
              <a:t> supervised </a:t>
            </a:r>
            <a:r>
              <a:rPr lang="en-US" sz="2000" b="1" dirty="0" err="1">
                <a:solidFill>
                  <a:schemeClr val="bg1"/>
                </a:solidFill>
              </a:rPr>
              <a:t>uma</a:t>
            </a:r>
            <a:r>
              <a:rPr lang="en-US" sz="2000" b="1" dirty="0">
                <a:solidFill>
                  <a:schemeClr val="bg1"/>
                </a:solidFill>
              </a:rPr>
              <a:t> das </a:t>
            </a:r>
            <a:r>
              <a:rPr lang="en-US" sz="2000" b="1" dirty="0" err="1">
                <a:solidFill>
                  <a:schemeClr val="bg1"/>
                </a:solidFill>
              </a:rPr>
              <a:t>colunas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deve</a:t>
            </a:r>
            <a:r>
              <a:rPr lang="en-US" sz="2000" b="1" dirty="0">
                <a:solidFill>
                  <a:schemeClr val="bg1"/>
                </a:solidFill>
              </a:rPr>
              <a:t> ser o valor target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Cada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atributo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tem</a:t>
            </a:r>
            <a:r>
              <a:rPr lang="en-US" sz="2000" b="1" dirty="0">
                <a:solidFill>
                  <a:schemeClr val="bg1"/>
                </a:solidFill>
              </a:rPr>
              <a:t> um </a:t>
            </a:r>
            <a:r>
              <a:rPr lang="en-US" sz="2000" b="1" dirty="0" err="1">
                <a:solidFill>
                  <a:schemeClr val="bg1"/>
                </a:solidFill>
              </a:rPr>
              <a:t>tipo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domínio</a:t>
            </a:r>
            <a:r>
              <a:rPr lang="en-US" sz="2000" b="1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B162AD-F3B4-4D2D-A30E-C8E90C12F519}"/>
              </a:ext>
            </a:extLst>
          </p:cNvPr>
          <p:cNvSpPr txBox="1"/>
          <p:nvPr/>
        </p:nvSpPr>
        <p:spPr>
          <a:xfrm>
            <a:off x="728529" y="4808741"/>
            <a:ext cx="7166633" cy="131862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Discreto</a:t>
            </a:r>
            <a:r>
              <a:rPr lang="en-US" sz="1800" dirty="0">
                <a:solidFill>
                  <a:schemeClr val="bg1"/>
                </a:solidFill>
              </a:rPr>
              <a:t>: Ordinal </a:t>
            </a:r>
            <a:r>
              <a:rPr lang="en-US" sz="1800" dirty="0" err="1">
                <a:solidFill>
                  <a:schemeClr val="bg1"/>
                </a:solidFill>
              </a:rPr>
              <a:t>ou</a:t>
            </a:r>
            <a:r>
              <a:rPr lang="en-US" sz="1800" dirty="0">
                <a:solidFill>
                  <a:schemeClr val="bg1"/>
                </a:solidFill>
              </a:rPr>
              <a:t> nominal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Contínuo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Binário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178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DADOS: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4E3550-8D66-48A0-8310-777525862B59}"/>
              </a:ext>
            </a:extLst>
          </p:cNvPr>
          <p:cNvSpPr txBox="1"/>
          <p:nvPr/>
        </p:nvSpPr>
        <p:spPr>
          <a:xfrm>
            <a:off x="494806" y="1584092"/>
            <a:ext cx="7166633" cy="238045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</a:rPr>
              <a:t>Geralmente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os</a:t>
            </a:r>
            <a:r>
              <a:rPr lang="en-US" sz="2000" b="1" dirty="0">
                <a:solidFill>
                  <a:schemeClr val="bg1"/>
                </a:solidFill>
              </a:rPr>
              <a:t> dados </a:t>
            </a:r>
            <a:r>
              <a:rPr lang="en-US" sz="2000" b="1" dirty="0" err="1">
                <a:solidFill>
                  <a:schemeClr val="bg1"/>
                </a:solidFill>
              </a:rPr>
              <a:t>apresentam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Valores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falta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Outliers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Formato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desejável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B9D8A-9A60-45F3-9814-0CC77D612763}"/>
              </a:ext>
            </a:extLst>
          </p:cNvPr>
          <p:cNvSpPr txBox="1"/>
          <p:nvPr/>
        </p:nvSpPr>
        <p:spPr>
          <a:xfrm>
            <a:off x="1017142" y="4992316"/>
            <a:ext cx="6411296" cy="8107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Como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-se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limpar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transformar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os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antes do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seu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processamento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7A3C9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551791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C2BB59-538D-4E33-BD7E-26F193A16EF4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Modelos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lineares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45E39-C221-44F8-9423-2A3CBAD1CAE6}"/>
              </a:ext>
            </a:extLst>
          </p:cNvPr>
          <p:cNvSpPr txBox="1"/>
          <p:nvPr/>
        </p:nvSpPr>
        <p:spPr>
          <a:xfrm>
            <a:off x="808364" y="2337668"/>
            <a:ext cx="658573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decisão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depende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linearmente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valor dos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atributos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B0D8F-8E9C-4211-9F35-6D5F6A160A6C}"/>
                  </a:ext>
                </a:extLst>
              </p:cNvPr>
              <p:cNvSpPr txBox="1"/>
              <p:nvPr/>
            </p:nvSpPr>
            <p:spPr>
              <a:xfrm>
                <a:off x="3260134" y="2886026"/>
                <a:ext cx="2623732" cy="36933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𝐻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0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+∑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B0D8F-8E9C-4211-9F35-6D5F6A16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34" y="2886026"/>
                <a:ext cx="2623732" cy="369332"/>
              </a:xfrm>
              <a:prstGeom prst="rect">
                <a:avLst/>
              </a:prstGeom>
              <a:blipFill>
                <a:blip r:embed="rId4"/>
                <a:stretch>
                  <a:fillRect l="-3721" b="-37705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57DAAF-BC8B-4AA2-A034-64610FDB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733" y="3375113"/>
            <a:ext cx="6268724" cy="26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133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27151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C2BB59-538D-4E33-BD7E-26F193A16EF4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Modelos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lineares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45E39-C221-44F8-9423-2A3CBAD1CAE6}"/>
              </a:ext>
            </a:extLst>
          </p:cNvPr>
          <p:cNvSpPr txBox="1"/>
          <p:nvPr/>
        </p:nvSpPr>
        <p:spPr>
          <a:xfrm>
            <a:off x="1018979" y="5509221"/>
            <a:ext cx="658573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Relação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entre o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preço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 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procura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um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6626" name="Picture 2" descr="Resultado de imagem para price and demand">
            <a:extLst>
              <a:ext uri="{FF2B5EF4-FFF2-40B4-BE49-F238E27FC236}">
                <a16:creationId xmlns:a16="http://schemas.microsoft.com/office/drawing/2014/main" id="{20EEEC4C-64AB-4CD2-9857-2FC99D9E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846" y="2227791"/>
            <a:ext cx="4572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1545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Modelos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não-lineares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CB214-DF24-49B6-A516-608070F75C2A}"/>
              </a:ext>
            </a:extLst>
          </p:cNvPr>
          <p:cNvSpPr txBox="1"/>
          <p:nvPr/>
        </p:nvSpPr>
        <p:spPr>
          <a:xfrm>
            <a:off x="953639" y="2076043"/>
            <a:ext cx="6892122" cy="6261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decisão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depende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um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conjunto de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regras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(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algoritmos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sem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relação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linear </a:t>
            </a:r>
            <a:r>
              <a:rPr lang="en-US" sz="1800" dirty="0">
                <a:solidFill>
                  <a:schemeClr val="bg1"/>
                </a:solidFill>
              </a:rPr>
              <a:t>–  no </a:t>
            </a:r>
            <a:r>
              <a:rPr lang="en-US" sz="1800" dirty="0" err="1">
                <a:solidFill>
                  <a:schemeClr val="bg1"/>
                </a:solidFill>
              </a:rPr>
              <a:t>fundo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represnta</a:t>
            </a:r>
            <a:r>
              <a:rPr lang="en-US" sz="1800" dirty="0">
                <a:solidFill>
                  <a:schemeClr val="bg1"/>
                </a:solidFill>
              </a:rPr>
              <a:t> um </a:t>
            </a:r>
            <a:r>
              <a:rPr lang="en-US" sz="1800" dirty="0" err="1">
                <a:solidFill>
                  <a:schemeClr val="bg1"/>
                </a:solidFill>
              </a:rPr>
              <a:t>processo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otimização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0B013-F167-497A-9EC5-ADCC85D07786}"/>
              </a:ext>
            </a:extLst>
          </p:cNvPr>
          <p:cNvSpPr txBox="1"/>
          <p:nvPr/>
        </p:nvSpPr>
        <p:spPr>
          <a:xfrm>
            <a:off x="-209894" y="5353057"/>
            <a:ext cx="5328592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rtl="0" latinLnBrk="1" hangingPunct="0"/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Neural networks</a:t>
            </a:r>
            <a:r>
              <a:rPr lang="en-US" sz="1600" b="1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  <a:hlinkClick r:id="rId4"/>
              </a:rPr>
              <a:t>Gradient Descent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4F8065-C041-4135-B6E4-635F168C9698}"/>
              </a:ext>
            </a:extLst>
          </p:cNvPr>
          <p:cNvSpPr txBox="1"/>
          <p:nvPr/>
        </p:nvSpPr>
        <p:spPr>
          <a:xfrm>
            <a:off x="4945514" y="5400910"/>
            <a:ext cx="2900247" cy="56457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rtl="0" latinLnBrk="1" hangingPunct="0"/>
            <a:r>
              <a:rPr lang="en-US" sz="1600" b="1" dirty="0">
                <a:solidFill>
                  <a:schemeClr val="bg1"/>
                </a:solidFill>
              </a:rPr>
              <a:t>Decision trees: 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Information gain, </a:t>
            </a:r>
            <a:r>
              <a:rPr lang="en-US" sz="1600" dirty="0" err="1">
                <a:solidFill>
                  <a:schemeClr val="bg1"/>
                </a:solidFill>
                <a:hlinkClick r:id="rId5"/>
              </a:rPr>
              <a:t>redução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hlinkClick r:id="rId5"/>
              </a:rPr>
              <a:t>variância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29698" name="Picture 2" descr="Resultado de imagem para neural network">
            <a:extLst>
              <a:ext uri="{FF2B5EF4-FFF2-40B4-BE49-F238E27FC236}">
                <a16:creationId xmlns:a16="http://schemas.microsoft.com/office/drawing/2014/main" id="{B01B72CE-01FE-406B-A5C8-E25D1858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6" y="3034786"/>
            <a:ext cx="3328827" cy="206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Resultado de imagem para decision tree machine learning example">
            <a:extLst>
              <a:ext uri="{FF2B5EF4-FFF2-40B4-BE49-F238E27FC236}">
                <a16:creationId xmlns:a16="http://schemas.microsoft.com/office/drawing/2014/main" id="{642679FF-9A2B-4B54-AB6D-2A186FE2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04" y="3050682"/>
            <a:ext cx="4111117" cy="2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0170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73994" y="1520052"/>
            <a:ext cx="771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Modelos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simples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ensemble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ADE25-3734-48A6-8295-81CA425DE6E5}"/>
              </a:ext>
            </a:extLst>
          </p:cNvPr>
          <p:cNvSpPr txBox="1"/>
          <p:nvPr/>
        </p:nvSpPr>
        <p:spPr>
          <a:xfrm>
            <a:off x="525833" y="2244606"/>
            <a:ext cx="677909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Simples: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apenas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previsão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Ensemble: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um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conjunto de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modelos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previsão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Técnicas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ensemble: 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Bagging –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reduzir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variância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(e.g. random forest)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Boosting –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reduzir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bias (e.g. AdaBoost)</a:t>
            </a:r>
          </a:p>
          <a:p>
            <a:pPr marL="342900" indent="-34290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Stacking – minimizer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erro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(meta-learner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geralmente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heterogéneo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5590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73994" y="1520052"/>
            <a:ext cx="77163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Ensemble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ADE25-3734-48A6-8295-81CA425DE6E5}"/>
              </a:ext>
            </a:extLst>
          </p:cNvPr>
          <p:cNvSpPr txBox="1"/>
          <p:nvPr/>
        </p:nvSpPr>
        <p:spPr>
          <a:xfrm>
            <a:off x="473994" y="5492216"/>
            <a:ext cx="67790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ensemble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aqui!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3796" name="Picture 4" descr="Resultado de imagem para meta classifier vs simple ensemble">
            <a:extLst>
              <a:ext uri="{FF2B5EF4-FFF2-40B4-BE49-F238E27FC236}">
                <a16:creationId xmlns:a16="http://schemas.microsoft.com/office/drawing/2014/main" id="{F71F2FF7-6A13-4513-A0A7-9A0DF984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214563"/>
            <a:ext cx="5734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386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73994" y="1520052"/>
            <a:ext cx="77163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Ensemble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ADE25-3734-48A6-8295-81CA425DE6E5}"/>
              </a:ext>
            </a:extLst>
          </p:cNvPr>
          <p:cNvSpPr txBox="1"/>
          <p:nvPr/>
        </p:nvSpPr>
        <p:spPr>
          <a:xfrm>
            <a:off x="473994" y="5492216"/>
            <a:ext cx="67790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métodos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ensemble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aqui!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818" name="Picture 2" descr="https://cdn-images-1.medium.com/max/1000/0*yu6i_z6UwcQLHpua.">
            <a:extLst>
              <a:ext uri="{FF2B5EF4-FFF2-40B4-BE49-F238E27FC236}">
                <a16:creationId xmlns:a16="http://schemas.microsoft.com/office/drawing/2014/main" id="{4EB80781-6452-44EE-976A-ACA5B7CA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32" y="2040674"/>
            <a:ext cx="6293008" cy="32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122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2CE4C8-03B7-48DD-B7D0-2C4498B4CE45}"/>
              </a:ext>
            </a:extLst>
          </p:cNvPr>
          <p:cNvSpPr txBox="1"/>
          <p:nvPr/>
        </p:nvSpPr>
        <p:spPr>
          <a:xfrm>
            <a:off x="498121" y="862553"/>
            <a:ext cx="37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9FD3D-B870-4373-864C-E36A15282A87}"/>
              </a:ext>
            </a:extLst>
          </p:cNvPr>
          <p:cNvSpPr txBox="1"/>
          <p:nvPr/>
        </p:nvSpPr>
        <p:spPr>
          <a:xfrm>
            <a:off x="498121" y="1625445"/>
            <a:ext cx="7286641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sets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normalmente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grande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obter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relevante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neles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contida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padrões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retrata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realidade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prevê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fututos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acontecimentos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base no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histórico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suporta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tomada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decisão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834694-1E3F-4B3C-B963-6099533103C2}"/>
              </a:ext>
            </a:extLst>
          </p:cNvPr>
          <p:cNvSpPr txBox="1"/>
          <p:nvPr/>
        </p:nvSpPr>
        <p:spPr>
          <a:xfrm>
            <a:off x="498120" y="3622958"/>
            <a:ext cx="7286641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é: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 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buzzword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compreende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conjuto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potenciados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por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tecnologias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computacional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tarefa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relativamente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fácil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requer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conhecimento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negócio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4034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COMPLEXIDADE DE MODELOS: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85253" y="1469802"/>
            <a:ext cx="771636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Pretende</a:t>
            </a:r>
            <a:r>
              <a:rPr lang="en-US" sz="2000" b="1" dirty="0">
                <a:solidFill>
                  <a:schemeClr val="bg1"/>
                </a:solidFill>
              </a:rPr>
              <a:t>-se </a:t>
            </a:r>
            <a:r>
              <a:rPr lang="en-US" sz="2000" b="1" dirty="0" err="1">
                <a:solidFill>
                  <a:schemeClr val="bg1"/>
                </a:solidFill>
              </a:rPr>
              <a:t>eliminar</a:t>
            </a:r>
            <a:r>
              <a:rPr lang="en-US" sz="2000" b="1" dirty="0">
                <a:solidFill>
                  <a:schemeClr val="bg1"/>
                </a:solidFill>
              </a:rPr>
              <a:t> o 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overfitting</a:t>
            </a:r>
            <a:r>
              <a:rPr lang="en-US" sz="2000" b="1" dirty="0">
                <a:solidFill>
                  <a:schemeClr val="bg1"/>
                </a:solidFill>
              </a:rPr>
              <a:t> que é:</a:t>
            </a: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Quando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resultados</a:t>
            </a:r>
            <a:r>
              <a:rPr lang="en-US" sz="2000" dirty="0">
                <a:solidFill>
                  <a:schemeClr val="bg1"/>
                </a:solidFill>
              </a:rPr>
              <a:t> do </a:t>
            </a:r>
            <a:r>
              <a:rPr lang="en-US" sz="2000" dirty="0" err="1">
                <a:solidFill>
                  <a:schemeClr val="bg1"/>
                </a:solidFill>
              </a:rPr>
              <a:t>modelo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aproxima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demasiado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aos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dados de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treino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apresentando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baixa</a:t>
            </a:r>
            <a:r>
              <a:rPr lang="en-US" sz="2000" dirty="0">
                <a:solidFill>
                  <a:schemeClr val="bg1"/>
                </a:solidFill>
              </a:rPr>
              <a:t> performance </a:t>
            </a:r>
            <a:r>
              <a:rPr lang="en-US" sz="2000" dirty="0" err="1">
                <a:solidFill>
                  <a:schemeClr val="bg1"/>
                </a:solidFill>
              </a:rPr>
              <a:t>perante</a:t>
            </a:r>
            <a:r>
              <a:rPr lang="en-US" sz="2000" dirty="0">
                <a:solidFill>
                  <a:schemeClr val="bg1"/>
                </a:solidFill>
              </a:rPr>
              <a:t> dados </a:t>
            </a:r>
            <a:r>
              <a:rPr lang="en-US" sz="2000" dirty="0" err="1">
                <a:solidFill>
                  <a:schemeClr val="bg1"/>
                </a:solidFill>
              </a:rPr>
              <a:t>desconhecidos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842" name="Picture 2" descr="https://upload.wikimedia.org/wikipedia/commons/thumb/1/19/Overfitting.svg/300px-Overfitting.svg.png">
            <a:extLst>
              <a:ext uri="{FF2B5EF4-FFF2-40B4-BE49-F238E27FC236}">
                <a16:creationId xmlns:a16="http://schemas.microsoft.com/office/drawing/2014/main" id="{D6B5540D-E3A8-4174-914D-980EE1D1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27" y="297061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905612-52A0-421B-8ECB-1D3859E949F5}"/>
              </a:ext>
            </a:extLst>
          </p:cNvPr>
          <p:cNvSpPr txBox="1"/>
          <p:nvPr/>
        </p:nvSpPr>
        <p:spPr>
          <a:xfrm>
            <a:off x="85582" y="5964366"/>
            <a:ext cx="7344807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 Dados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utilizados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durante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construção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58882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ÁRVORES DE DECISÃO – Como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funcionam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DDDCD2-CED9-4E16-845B-77D51964B364}"/>
              </a:ext>
            </a:extLst>
          </p:cNvPr>
          <p:cNvSpPr/>
          <p:nvPr/>
        </p:nvSpPr>
        <p:spPr>
          <a:xfrm>
            <a:off x="473994" y="1520052"/>
            <a:ext cx="77163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Simples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585D4-1E1C-4A38-84D6-B82B8C68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62" y="2139546"/>
            <a:ext cx="8864352" cy="2572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62A0A-0516-48E5-BF26-24FD0E30F972}"/>
              </a:ext>
            </a:extLst>
          </p:cNvPr>
          <p:cNvSpPr txBox="1"/>
          <p:nvPr/>
        </p:nvSpPr>
        <p:spPr>
          <a:xfrm>
            <a:off x="197782" y="5689767"/>
            <a:ext cx="11175098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Parte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um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nó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raiz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cresce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forma a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maximizar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pureza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cada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split</a:t>
            </a:r>
          </a:p>
        </p:txBody>
      </p:sp>
    </p:spTree>
    <p:extLst>
      <p:ext uri="{BB962C8B-B14F-4D97-AF65-F5344CB8AC3E}">
        <p14:creationId xmlns:p14="http://schemas.microsoft.com/office/powerpoint/2010/main" val="349960728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C24AF0-C3F2-4CC7-B483-FAEC486F110B}"/>
              </a:ext>
            </a:extLst>
          </p:cNvPr>
          <p:cNvSpPr/>
          <p:nvPr/>
        </p:nvSpPr>
        <p:spPr>
          <a:xfrm>
            <a:off x="473994" y="1520052"/>
            <a:ext cx="77163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Classical Decomposition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8D03B-AD9F-4B21-A707-DB3B1630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2" y="2238969"/>
            <a:ext cx="7446641" cy="19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8114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C24AF0-C3F2-4CC7-B483-FAEC486F110B}"/>
              </a:ext>
            </a:extLst>
          </p:cNvPr>
          <p:cNvSpPr/>
          <p:nvPr/>
        </p:nvSpPr>
        <p:spPr>
          <a:xfrm>
            <a:off x="473994" y="1520052"/>
            <a:ext cx="77163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Classical Decomposition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D0A489-878B-4CFE-B964-41FDCA0F02AF}"/>
              </a:ext>
            </a:extLst>
          </p:cNvPr>
          <p:cNvSpPr txBox="1"/>
          <p:nvPr/>
        </p:nvSpPr>
        <p:spPr>
          <a:xfrm>
            <a:off x="922299" y="2187982"/>
            <a:ext cx="7012026" cy="34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básica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diferentes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compenentes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time-series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Fazer forecasts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esses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components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Compentes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time series: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Trend (Tt)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Seasonality (St)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Cycle (Ct)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Error (Et)</a:t>
            </a:r>
          </a:p>
        </p:txBody>
      </p:sp>
    </p:spTree>
    <p:extLst>
      <p:ext uri="{BB962C8B-B14F-4D97-AF65-F5344CB8AC3E}">
        <p14:creationId xmlns:p14="http://schemas.microsoft.com/office/powerpoint/2010/main" val="392296682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C24AF0-C3F2-4CC7-B483-FAEC486F110B}"/>
              </a:ext>
            </a:extLst>
          </p:cNvPr>
          <p:cNvSpPr/>
          <p:nvPr/>
        </p:nvSpPr>
        <p:spPr>
          <a:xfrm>
            <a:off x="473994" y="1520052"/>
            <a:ext cx="77163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Classical Decomposition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E04C5-3A51-4174-B97E-724BB3FC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39" y="2058661"/>
            <a:ext cx="6683861" cy="38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974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C24AF0-C3F2-4CC7-B483-FAEC486F110B}"/>
              </a:ext>
            </a:extLst>
          </p:cNvPr>
          <p:cNvSpPr/>
          <p:nvPr/>
        </p:nvSpPr>
        <p:spPr>
          <a:xfrm>
            <a:off x="473994" y="1520052"/>
            <a:ext cx="77163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Classical Decomposition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E5156-05CB-4B08-B047-CA173314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2" y="2559259"/>
            <a:ext cx="7372229" cy="2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250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C24AF0-C3F2-4CC7-B483-FAEC486F110B}"/>
              </a:ext>
            </a:extLst>
          </p:cNvPr>
          <p:cNvSpPr/>
          <p:nvPr/>
        </p:nvSpPr>
        <p:spPr>
          <a:xfrm>
            <a:off x="473994" y="1520052"/>
            <a:ext cx="77163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Classical Decomposition – </a:t>
            </a:r>
            <a:r>
              <a:rPr lang="en-US" sz="2000" b="1" dirty="0" err="1">
                <a:solidFill>
                  <a:schemeClr val="bg1"/>
                </a:solidFill>
              </a:rPr>
              <a:t>Modelo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aditivo</a:t>
            </a:r>
            <a:endParaRPr lang="en-US" sz="2000" b="1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81B44-46ED-4393-B941-AA08258D9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3" y="2153170"/>
            <a:ext cx="4962525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D651-8D62-4491-A982-DC32E0262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33" y="3475883"/>
            <a:ext cx="5607461" cy="26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452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-36711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40962" name="Picture 2" descr="Resultado de imagem para mÃ¢os Ã  obra">
            <a:extLst>
              <a:ext uri="{FF2B5EF4-FFF2-40B4-BE49-F238E27FC236}">
                <a16:creationId xmlns:a16="http://schemas.microsoft.com/office/drawing/2014/main" id="{019989C6-2191-4CF0-B3B1-6BADAF6F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7607"/>
            <a:ext cx="61912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394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43018" name="Picture 10" descr="Resultado de imagem para knime logo">
            <a:extLst>
              <a:ext uri="{FF2B5EF4-FFF2-40B4-BE49-F238E27FC236}">
                <a16:creationId xmlns:a16="http://schemas.microsoft.com/office/drawing/2014/main" id="{37ED66E6-7701-4EF3-99AA-BCC90FEB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4" y="2474693"/>
            <a:ext cx="4507803" cy="11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C0CCCFC-C767-49CE-846D-ADA484B3600E}"/>
              </a:ext>
            </a:extLst>
          </p:cNvPr>
          <p:cNvSpPr/>
          <p:nvPr/>
        </p:nvSpPr>
        <p:spPr>
          <a:xfrm>
            <a:off x="473994" y="1520052"/>
            <a:ext cx="7716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Vamos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utilizar</a:t>
            </a:r>
            <a:r>
              <a:rPr lang="en-US" sz="2000" b="1" dirty="0">
                <a:solidFill>
                  <a:schemeClr val="bg1"/>
                </a:solidFill>
              </a:rPr>
              <a:t> o KNIME: ferramenta open-source de </a:t>
            </a:r>
            <a:r>
              <a:rPr lang="en-US" sz="2000" b="1" dirty="0" err="1">
                <a:solidFill>
                  <a:schemeClr val="bg1"/>
                </a:solidFill>
              </a:rPr>
              <a:t>programação</a:t>
            </a:r>
            <a:r>
              <a:rPr lang="en-US" sz="2000" b="1" dirty="0">
                <a:solidFill>
                  <a:schemeClr val="bg1"/>
                </a:solidFill>
              </a:rPr>
              <a:t> modular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994D3-70B0-41CC-8718-CD52F131CAD8}"/>
              </a:ext>
            </a:extLst>
          </p:cNvPr>
          <p:cNvSpPr txBox="1"/>
          <p:nvPr/>
        </p:nvSpPr>
        <p:spPr>
          <a:xfrm>
            <a:off x="5332110" y="2736538"/>
            <a:ext cx="7294652" cy="12724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Fácil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rápido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 rtl="0" latinLnBrk="1" hangingPunct="0">
              <a:lnSpc>
                <a:spcPct val="150000"/>
              </a:lnSpc>
            </a:pPr>
            <a:r>
              <a:rPr lang="en-US" sz="1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Baixa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personalização</a:t>
            </a:r>
            <a:endParaRPr lang="en-US" sz="1800" b="1" dirty="0">
              <a:solidFill>
                <a:schemeClr val="bg1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2D763-6CE8-4BA1-A395-41AF06CE9EED}"/>
              </a:ext>
            </a:extLst>
          </p:cNvPr>
          <p:cNvSpPr/>
          <p:nvPr/>
        </p:nvSpPr>
        <p:spPr>
          <a:xfrm>
            <a:off x="473994" y="4293786"/>
            <a:ext cx="7716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Outras</a:t>
            </a:r>
            <a:r>
              <a:rPr lang="en-US" sz="2000" b="1" dirty="0">
                <a:solidFill>
                  <a:schemeClr val="bg1"/>
                </a:solidFill>
              </a:rPr>
              <a:t> ferramentas </a:t>
            </a:r>
            <a:r>
              <a:rPr lang="en-US" sz="2000" b="1" dirty="0" err="1">
                <a:solidFill>
                  <a:schemeClr val="bg1"/>
                </a:solidFill>
              </a:rPr>
              <a:t>semelhantes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020" name="Picture 12" descr="Weka logo, featuring weka, a bird endemic to New Zealand">
            <a:extLst>
              <a:ext uri="{FF2B5EF4-FFF2-40B4-BE49-F238E27FC236}">
                <a16:creationId xmlns:a16="http://schemas.microsoft.com/office/drawing/2014/main" id="{3055784A-8AA1-4BBF-8E26-966B5595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3" y="5031458"/>
            <a:ext cx="18859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Resultado de imagem para rapid miner">
            <a:extLst>
              <a:ext uri="{FF2B5EF4-FFF2-40B4-BE49-F238E27FC236}">
                <a16:creationId xmlns:a16="http://schemas.microsoft.com/office/drawing/2014/main" id="{469FD1C7-9ACE-4B5B-B420-2C63934C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01584"/>
            <a:ext cx="3476363" cy="1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5922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44" y="2621246"/>
            <a:ext cx="4507803" cy="11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040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61E05-CCB5-4249-A1BE-1C2642C77257}"/>
              </a:ext>
            </a:extLst>
          </p:cNvPr>
          <p:cNvSpPr txBox="1"/>
          <p:nvPr/>
        </p:nvSpPr>
        <p:spPr>
          <a:xfrm>
            <a:off x="498121" y="862553"/>
            <a:ext cx="37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334BC-C35A-4814-98C5-AC6041622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938" y="2877106"/>
            <a:ext cx="5905500" cy="28670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88994B-B419-4274-9EE0-EDFB366271C2}"/>
              </a:ext>
            </a:extLst>
          </p:cNvPr>
          <p:cNvSpPr txBox="1"/>
          <p:nvPr/>
        </p:nvSpPr>
        <p:spPr>
          <a:xfrm>
            <a:off x="498121" y="1625445"/>
            <a:ext cx="728664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Como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vamos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 data analytics é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composto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por um conjunto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matérias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cujo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interesse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flutuado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tempo.</a:t>
            </a: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77719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E7BA8-BF9A-447A-97C0-ED5A583748B5}"/>
              </a:ext>
            </a:extLst>
          </p:cNvPr>
          <p:cNvSpPr txBox="1"/>
          <p:nvPr/>
        </p:nvSpPr>
        <p:spPr>
          <a:xfrm>
            <a:off x="2451904" y="5609626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Get your data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her</a:t>
            </a:r>
            <a:r>
              <a:rPr lang="en-US" dirty="0">
                <a:solidFill>
                  <a:schemeClr val="bg1"/>
                </a:solidFill>
                <a:hlinkClick r:id="rId7"/>
              </a:rPr>
              <a:t>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30" name="Picture 6" descr="https://archive.ics.uci.edu/ml/assets/MLimages/Large53.jpg">
            <a:extLst>
              <a:ext uri="{FF2B5EF4-FFF2-40B4-BE49-F238E27FC236}">
                <a16:creationId xmlns:a16="http://schemas.microsoft.com/office/drawing/2014/main" id="{937E1056-73D2-44A7-B9DD-F0D435FEA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73" y="2558504"/>
            <a:ext cx="2583317" cy="23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6844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pic>
        <p:nvPicPr>
          <p:cNvPr id="2054" name="Picture 6" descr="Resultado de imagem para k-means MICROSOFT">
            <a:extLst>
              <a:ext uri="{FF2B5EF4-FFF2-40B4-BE49-F238E27FC236}">
                <a16:creationId xmlns:a16="http://schemas.microsoft.com/office/drawing/2014/main" id="{C1123ED8-6948-457E-938E-D64F7CF2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36" y="2468988"/>
            <a:ext cx="4018563" cy="34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933201" y="1989182"/>
            <a:ext cx="952183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bg1"/>
                </a:solidFill>
              </a:rPr>
              <a:t>K-means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354953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686913" y="1928708"/>
            <a:ext cx="298158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K-means number of iterations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3CE5-FD97-4A59-9949-CC26B1BDC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133" y="3143922"/>
            <a:ext cx="3705225" cy="25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13E58-406A-4B23-A3AF-D66321478DC7}"/>
              </a:ext>
            </a:extLst>
          </p:cNvPr>
          <p:cNvSpPr txBox="1"/>
          <p:nvPr/>
        </p:nvSpPr>
        <p:spPr>
          <a:xfrm>
            <a:off x="6009724" y="2664361"/>
            <a:ext cx="883577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#1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768185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686913" y="1928708"/>
            <a:ext cx="298158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K-means number of iterations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3CE5-FD97-4A59-9949-CC26B1BDC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19" y="3088381"/>
            <a:ext cx="3705225" cy="25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13E58-406A-4B23-A3AF-D66321478DC7}"/>
              </a:ext>
            </a:extLst>
          </p:cNvPr>
          <p:cNvSpPr txBox="1"/>
          <p:nvPr/>
        </p:nvSpPr>
        <p:spPr>
          <a:xfrm>
            <a:off x="0" y="2428240"/>
            <a:ext cx="883577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#1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C9DEF-CEDD-40C4-8B81-ED721858F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204" y="3083618"/>
            <a:ext cx="3933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1424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686913" y="1928708"/>
            <a:ext cx="298158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K-means number of iterations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3CE5-FD97-4A59-9949-CC26B1BDC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19" y="3088381"/>
            <a:ext cx="3705225" cy="25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13E58-406A-4B23-A3AF-D66321478DC7}"/>
              </a:ext>
            </a:extLst>
          </p:cNvPr>
          <p:cNvSpPr txBox="1"/>
          <p:nvPr/>
        </p:nvSpPr>
        <p:spPr>
          <a:xfrm>
            <a:off x="0" y="2428240"/>
            <a:ext cx="883577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#2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C9DEF-CEDD-40C4-8B81-ED721858F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204" y="3083618"/>
            <a:ext cx="3933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0040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686913" y="1928708"/>
            <a:ext cx="298158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K-means number of iterations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13E58-406A-4B23-A3AF-D66321478DC7}"/>
              </a:ext>
            </a:extLst>
          </p:cNvPr>
          <p:cNvSpPr txBox="1"/>
          <p:nvPr/>
        </p:nvSpPr>
        <p:spPr>
          <a:xfrm>
            <a:off x="0" y="2428240"/>
            <a:ext cx="883577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#2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C349AA-3832-4DB9-9C74-863CB2B08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17" y="3087853"/>
            <a:ext cx="3876675" cy="253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79066-24D3-45C0-AB73-26A8FB0E8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333" y="3106903"/>
            <a:ext cx="34956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165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81501-F3CD-4477-9426-71295932925B}"/>
              </a:ext>
            </a:extLst>
          </p:cNvPr>
          <p:cNvSpPr txBox="1"/>
          <p:nvPr/>
        </p:nvSpPr>
        <p:spPr>
          <a:xfrm>
            <a:off x="1686913" y="1928708"/>
            <a:ext cx="2981584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K-means number of iterations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13E58-406A-4B23-A3AF-D66321478DC7}"/>
              </a:ext>
            </a:extLst>
          </p:cNvPr>
          <p:cNvSpPr txBox="1"/>
          <p:nvPr/>
        </p:nvSpPr>
        <p:spPr>
          <a:xfrm>
            <a:off x="0" y="2428240"/>
            <a:ext cx="883577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#3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7CD84-5379-4DE2-BE2E-800350141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03" y="3013388"/>
            <a:ext cx="3571875" cy="24955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436414-BB6F-41F5-9529-0271FE7F0883}"/>
              </a:ext>
            </a:extLst>
          </p:cNvPr>
          <p:cNvGrpSpPr/>
          <p:nvPr/>
        </p:nvGrpSpPr>
        <p:grpSpPr>
          <a:xfrm>
            <a:off x="4467598" y="2975288"/>
            <a:ext cx="3752850" cy="2571750"/>
            <a:chOff x="4467598" y="2975288"/>
            <a:chExt cx="3752850" cy="25717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D9D82-57A1-4230-BA09-CC438618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598" y="2975288"/>
              <a:ext cx="3752850" cy="2571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BC08D6-8219-46F7-8A25-FDCC8CD8AF22}"/>
                </a:ext>
              </a:extLst>
            </p:cNvPr>
            <p:cNvSpPr/>
            <p:nvPr/>
          </p:nvSpPr>
          <p:spPr>
            <a:xfrm>
              <a:off x="6510586" y="3064024"/>
              <a:ext cx="841583" cy="512473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BD1841-FB52-4B84-AF83-BAEE57DE93AC}"/>
              </a:ext>
            </a:extLst>
          </p:cNvPr>
          <p:cNvSpPr txBox="1"/>
          <p:nvPr/>
        </p:nvSpPr>
        <p:spPr>
          <a:xfrm>
            <a:off x="182156" y="5867000"/>
            <a:ext cx="8236000" cy="3183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Convergência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alcançada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nenhum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ponto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muda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cluster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após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cálculo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 novo 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centróide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911121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28492" y="640454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Iris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2EBBA2-6644-40B3-8574-1A39B946EB3D}"/>
              </a:ext>
            </a:extLst>
          </p:cNvPr>
          <p:cNvSpPr txBox="1"/>
          <p:nvPr/>
        </p:nvSpPr>
        <p:spPr>
          <a:xfrm>
            <a:off x="922299" y="2187982"/>
            <a:ext cx="7012026" cy="38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evaluation: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Geralmente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um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feita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através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divisão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dos dados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disponíveis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grupos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Dados de </a:t>
            </a:r>
            <a:r>
              <a:rPr lang="en-US" sz="1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treino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Conjunto de dados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a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criação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 indent="0" algn="l">
              <a:lnSpc>
                <a:spcPct val="150000"/>
              </a:lnSpc>
            </a:pP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Dados de teste</a:t>
            </a:r>
          </a:p>
          <a:p>
            <a:pPr lvl="2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Conjuto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dados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utilizadis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performance do 	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262404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E7BA8-BF9A-447A-97C0-ED5A583748B5}"/>
              </a:ext>
            </a:extLst>
          </p:cNvPr>
          <p:cNvSpPr txBox="1"/>
          <p:nvPr/>
        </p:nvSpPr>
        <p:spPr>
          <a:xfrm>
            <a:off x="2451904" y="5609626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Get your data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he</a:t>
            </a:r>
            <a:r>
              <a:rPr lang="en-US" dirty="0">
                <a:solidFill>
                  <a:schemeClr val="bg1"/>
                </a:solidFill>
                <a:hlinkClick r:id="rId7"/>
              </a:rPr>
              <a:t>r</a:t>
            </a:r>
            <a:r>
              <a:rPr lang="en-US" dirty="0">
                <a:solidFill>
                  <a:schemeClr val="bg1"/>
                </a:solidFill>
                <a:hlinkClick r:id="rId8"/>
              </a:rPr>
              <a:t>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8" name="Picture 6" descr="Resultado de imagem para adults">
            <a:extLst>
              <a:ext uri="{FF2B5EF4-FFF2-40B4-BE49-F238E27FC236}">
                <a16:creationId xmlns:a16="http://schemas.microsoft.com/office/drawing/2014/main" id="{A6DC6061-E80C-4977-95DB-427C8717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76" y="2093504"/>
            <a:ext cx="4377461" cy="33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10197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5EC8B-80D3-431C-840A-A19DD4C8CDED}"/>
              </a:ext>
            </a:extLst>
          </p:cNvPr>
          <p:cNvSpPr txBox="1"/>
          <p:nvPr/>
        </p:nvSpPr>
        <p:spPr>
          <a:xfrm>
            <a:off x="1488722" y="2413659"/>
            <a:ext cx="626167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Árvores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decisão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critério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qualidade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270" name="Picture 6" descr="Imagem relacionada">
            <a:extLst>
              <a:ext uri="{FF2B5EF4-FFF2-40B4-BE49-F238E27FC236}">
                <a16:creationId xmlns:a16="http://schemas.microsoft.com/office/drawing/2014/main" id="{19BF23A2-D650-4F57-9044-2C64311B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63" y="3159844"/>
            <a:ext cx="2540388" cy="25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AF3E73-2FCD-46F1-8D0E-E8E2BCAFA7AF}"/>
              </a:ext>
            </a:extLst>
          </p:cNvPr>
          <p:cNvSpPr txBox="1"/>
          <p:nvPr/>
        </p:nvSpPr>
        <p:spPr>
          <a:xfrm>
            <a:off x="4038891" y="3463357"/>
            <a:ext cx="410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GINI OU INFORMATION GAIN??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métricas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discordam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2% das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vezes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4726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ata">
            <a:extLst>
              <a:ext uri="{FF2B5EF4-FFF2-40B4-BE49-F238E27FC236}">
                <a16:creationId xmlns:a16="http://schemas.microsoft.com/office/drawing/2014/main" id="{10941712-B2DA-4D77-8405-53A5A51F6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177"/>
          <a:stretch/>
        </p:blipFill>
        <p:spPr bwMode="auto">
          <a:xfrm>
            <a:off x="-36711" y="631543"/>
            <a:ext cx="9217422" cy="58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892D58-F640-4320-B04C-22C126201975}"/>
              </a:ext>
            </a:extLst>
          </p:cNvPr>
          <p:cNvSpPr/>
          <p:nvPr/>
        </p:nvSpPr>
        <p:spPr>
          <a:xfrm>
            <a:off x="-36711" y="609077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92C492B-0B80-4767-973A-7CEBE4664F46}"/>
              </a:ext>
            </a:extLst>
          </p:cNvPr>
          <p:cNvSpPr>
            <a:spLocks noChangeAspect="1"/>
          </p:cNvSpPr>
          <p:nvPr/>
        </p:nvSpPr>
        <p:spPr>
          <a:xfrm>
            <a:off x="8315325" y="806909"/>
            <a:ext cx="782762" cy="782110"/>
          </a:xfrm>
          <a:prstGeom prst="ellipse">
            <a:avLst/>
          </a:prstGeom>
          <a:noFill/>
          <a:ln w="76200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B59FE6-91CF-4966-A33F-BBA80FAF2AD0}"/>
              </a:ext>
            </a:extLst>
          </p:cNvPr>
          <p:cNvSpPr>
            <a:spLocks noChangeAspect="1"/>
          </p:cNvSpPr>
          <p:nvPr/>
        </p:nvSpPr>
        <p:spPr>
          <a:xfrm>
            <a:off x="8487394" y="2437367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348E93-BAD8-4C26-A804-FF7FDCD371F1}"/>
              </a:ext>
            </a:extLst>
          </p:cNvPr>
          <p:cNvSpPr>
            <a:spLocks noChangeAspect="1"/>
          </p:cNvSpPr>
          <p:nvPr/>
        </p:nvSpPr>
        <p:spPr>
          <a:xfrm>
            <a:off x="8487394" y="3080670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72D6D9-0B39-477E-815E-78A8606A6A2C}"/>
              </a:ext>
            </a:extLst>
          </p:cNvPr>
          <p:cNvSpPr>
            <a:spLocks noChangeAspect="1"/>
          </p:cNvSpPr>
          <p:nvPr/>
        </p:nvSpPr>
        <p:spPr>
          <a:xfrm>
            <a:off x="8487394" y="372397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3EA5AF-29E4-477E-BC81-B3150CE31FB6}"/>
              </a:ext>
            </a:extLst>
          </p:cNvPr>
          <p:cNvSpPr>
            <a:spLocks noChangeAspect="1"/>
          </p:cNvSpPr>
          <p:nvPr/>
        </p:nvSpPr>
        <p:spPr>
          <a:xfrm>
            <a:off x="8487394" y="4367276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8CD167-2A5F-41EB-B694-3382D2C54154}"/>
              </a:ext>
            </a:extLst>
          </p:cNvPr>
          <p:cNvSpPr>
            <a:spLocks noChangeAspect="1"/>
          </p:cNvSpPr>
          <p:nvPr/>
        </p:nvSpPr>
        <p:spPr>
          <a:xfrm>
            <a:off x="8487394" y="5010579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DBC58A-1BA2-4F48-BCDE-3FFCA145BF33}"/>
              </a:ext>
            </a:extLst>
          </p:cNvPr>
          <p:cNvSpPr>
            <a:spLocks noChangeAspect="1"/>
          </p:cNvSpPr>
          <p:nvPr/>
        </p:nvSpPr>
        <p:spPr>
          <a:xfrm>
            <a:off x="8487394" y="5653883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F8DCC9-ED5C-4874-9BAD-11D52C8E1C31}"/>
              </a:ext>
            </a:extLst>
          </p:cNvPr>
          <p:cNvSpPr>
            <a:spLocks noChangeAspect="1"/>
          </p:cNvSpPr>
          <p:nvPr/>
        </p:nvSpPr>
        <p:spPr>
          <a:xfrm>
            <a:off x="8487394" y="1794064"/>
            <a:ext cx="438624" cy="438258"/>
          </a:xfrm>
          <a:prstGeom prst="ellipse">
            <a:avLst/>
          </a:prstGeom>
          <a:noFill/>
          <a:ln w="76200" cap="flat">
            <a:solidFill>
              <a:srgbClr val="3E4247">
                <a:alpha val="80000"/>
              </a:srgbClr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06130-FC63-46D0-9104-9D501E13466A}"/>
              </a:ext>
            </a:extLst>
          </p:cNvPr>
          <p:cNvSpPr txBox="1"/>
          <p:nvPr/>
        </p:nvSpPr>
        <p:spPr>
          <a:xfrm>
            <a:off x="8372243" y="1039887"/>
            <a:ext cx="668926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18C98-BC8F-4C65-A90C-C169C105BB83}"/>
              </a:ext>
            </a:extLst>
          </p:cNvPr>
          <p:cNvSpPr txBox="1"/>
          <p:nvPr/>
        </p:nvSpPr>
        <p:spPr>
          <a:xfrm>
            <a:off x="8379219" y="190214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85335-12A0-4EEB-B400-F0C6BBFBB59C}"/>
              </a:ext>
            </a:extLst>
          </p:cNvPr>
          <p:cNvSpPr txBox="1"/>
          <p:nvPr/>
        </p:nvSpPr>
        <p:spPr>
          <a:xfrm>
            <a:off x="8379219" y="25606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6DA15-92A4-4925-9B08-61699716E4EB}"/>
              </a:ext>
            </a:extLst>
          </p:cNvPr>
          <p:cNvSpPr txBox="1"/>
          <p:nvPr/>
        </p:nvSpPr>
        <p:spPr>
          <a:xfrm>
            <a:off x="8371714" y="3211500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0C174-5459-4CB9-8796-36A3337BDA49}"/>
              </a:ext>
            </a:extLst>
          </p:cNvPr>
          <p:cNvSpPr txBox="1"/>
          <p:nvPr/>
        </p:nvSpPr>
        <p:spPr>
          <a:xfrm>
            <a:off x="8379219" y="38304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BB0F18-D2A3-42CF-9956-86DBDBA20A60}"/>
              </a:ext>
            </a:extLst>
          </p:cNvPr>
          <p:cNvSpPr txBox="1"/>
          <p:nvPr/>
        </p:nvSpPr>
        <p:spPr>
          <a:xfrm>
            <a:off x="8379219" y="4465699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56886-BAC5-487F-BAD7-8D43D66C0F6E}"/>
              </a:ext>
            </a:extLst>
          </p:cNvPr>
          <p:cNvSpPr txBox="1"/>
          <p:nvPr/>
        </p:nvSpPr>
        <p:spPr>
          <a:xfrm>
            <a:off x="8379219" y="5109002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98FFA0-F049-4683-A853-8E37848D95E1}"/>
              </a:ext>
            </a:extLst>
          </p:cNvPr>
          <p:cNvSpPr txBox="1"/>
          <p:nvPr/>
        </p:nvSpPr>
        <p:spPr>
          <a:xfrm>
            <a:off x="8379219" y="5757971"/>
            <a:ext cx="668926" cy="24141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rPr>
              <a:t>#8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EED6B4-82DD-4459-9AE8-7430874A9E1F}"/>
              </a:ext>
            </a:extLst>
          </p:cNvPr>
          <p:cNvSpPr txBox="1"/>
          <p:nvPr/>
        </p:nvSpPr>
        <p:spPr>
          <a:xfrm>
            <a:off x="466342" y="1709469"/>
            <a:ext cx="3263177" cy="359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 </a:t>
            </a:r>
            <a:r>
              <a:rPr 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não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Aplicação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cega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algoritmos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Encontrar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relações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onde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exitem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Torturar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até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confessarem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tarefa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difícil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requer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um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grau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avançado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computer science.</a:t>
            </a:r>
          </a:p>
          <a:p>
            <a:pPr algn="just">
              <a:lnSpc>
                <a:spcPct val="150000"/>
              </a:lnSpc>
            </a:pPr>
            <a:endParaRPr lang="pt-BR" sz="9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Resultado de imagem para data torturing">
            <a:extLst>
              <a:ext uri="{FF2B5EF4-FFF2-40B4-BE49-F238E27FC236}">
                <a16:creationId xmlns:a16="http://schemas.microsoft.com/office/drawing/2014/main" id="{FACAF011-D2C3-46D0-AB83-16DC176B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58" y="2101342"/>
            <a:ext cx="3752813" cy="28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6AA93A-021E-4B64-A923-C899E45DEC74}"/>
              </a:ext>
            </a:extLst>
          </p:cNvPr>
          <p:cNvSpPr txBox="1"/>
          <p:nvPr/>
        </p:nvSpPr>
        <p:spPr>
          <a:xfrm>
            <a:off x="498121" y="862553"/>
            <a:ext cx="37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64402539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5EC8B-80D3-431C-840A-A19DD4C8CDED}"/>
              </a:ext>
            </a:extLst>
          </p:cNvPr>
          <p:cNvSpPr txBox="1"/>
          <p:nvPr/>
        </p:nvSpPr>
        <p:spPr>
          <a:xfrm>
            <a:off x="1488722" y="2413659"/>
            <a:ext cx="626167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Árvores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decisão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critério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qualidade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270" name="Picture 6" descr="Imagem relacionada">
            <a:extLst>
              <a:ext uri="{FF2B5EF4-FFF2-40B4-BE49-F238E27FC236}">
                <a16:creationId xmlns:a16="http://schemas.microsoft.com/office/drawing/2014/main" id="{19BF23A2-D650-4F57-9044-2C64311B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63" y="3159844"/>
            <a:ext cx="2540388" cy="25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AF3E73-2FCD-46F1-8D0E-E8E2BCAFA7AF}"/>
              </a:ext>
            </a:extLst>
          </p:cNvPr>
          <p:cNvSpPr txBox="1"/>
          <p:nvPr/>
        </p:nvSpPr>
        <p:spPr>
          <a:xfrm>
            <a:off x="4038891" y="3463357"/>
            <a:ext cx="410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GINI OU INFORMATION GAIN??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métricas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discordam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2% das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vezes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814A8-6112-4BE4-9AFF-0489A9FD0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891" y="5075938"/>
            <a:ext cx="1952625" cy="59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12AD4-8903-4BE9-914C-3DFB5C83D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691" y="5061631"/>
            <a:ext cx="2105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65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33FD7-26D9-4241-836B-A26701A9EB57}"/>
              </a:ext>
            </a:extLst>
          </p:cNvPr>
          <p:cNvSpPr txBox="1"/>
          <p:nvPr/>
        </p:nvSpPr>
        <p:spPr>
          <a:xfrm>
            <a:off x="1441162" y="2262206"/>
            <a:ext cx="626167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Métricas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avaliação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classificação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854A-1504-435E-A077-2D64CC8BE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99" y="3068710"/>
            <a:ext cx="18288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62E64-AA2A-48C3-97C0-A6CF5810A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99" y="4025763"/>
            <a:ext cx="1828800" cy="65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2558A-DF78-41CB-A1CD-A8DA4545A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628" y="5189718"/>
            <a:ext cx="2428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206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28492" y="640484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33FD7-26D9-4241-836B-A26701A9EB57}"/>
              </a:ext>
            </a:extLst>
          </p:cNvPr>
          <p:cNvSpPr txBox="1"/>
          <p:nvPr/>
        </p:nvSpPr>
        <p:spPr>
          <a:xfrm>
            <a:off x="1441162" y="2262206"/>
            <a:ext cx="626167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Nem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sempre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accuracy é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mais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importante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!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314" name="Picture 2" descr="Resultado de imagem para breast cancer false positive">
            <a:extLst>
              <a:ext uri="{FF2B5EF4-FFF2-40B4-BE49-F238E27FC236}">
                <a16:creationId xmlns:a16="http://schemas.microsoft.com/office/drawing/2014/main" id="{1E022E2C-3C06-4D2E-A7E0-85E229F8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6" y="3456226"/>
            <a:ext cx="3876053" cy="23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4525AD2-C583-441D-AB59-979A20F9E962}"/>
              </a:ext>
            </a:extLst>
          </p:cNvPr>
          <p:cNvSpPr txBox="1"/>
          <p:nvPr/>
        </p:nvSpPr>
        <p:spPr>
          <a:xfrm>
            <a:off x="5020525" y="3209873"/>
            <a:ext cx="410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mamografia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Accuracy: 90%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Precision: 8,3%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Recall: 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45B04A-3151-4DCE-8892-AF629F2FA8D5}"/>
              </a:ext>
            </a:extLst>
          </p:cNvPr>
          <p:cNvSpPr txBox="1"/>
          <p:nvPr/>
        </p:nvSpPr>
        <p:spPr>
          <a:xfrm>
            <a:off x="5046408" y="4537749"/>
            <a:ext cx="410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Assumir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sempre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negativo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Accuracy: 99%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Precision: 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Recall: 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FCF0B8-00FA-47A4-A1FA-50BA42D48A05}"/>
              </a:ext>
            </a:extLst>
          </p:cNvPr>
          <p:cNvSpPr txBox="1"/>
          <p:nvPr/>
        </p:nvSpPr>
        <p:spPr>
          <a:xfrm>
            <a:off x="596820" y="5442794"/>
            <a:ext cx="410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mamografia</a:t>
            </a:r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16256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33FD7-26D9-4241-836B-A26701A9EB57}"/>
              </a:ext>
            </a:extLst>
          </p:cNvPr>
          <p:cNvSpPr txBox="1"/>
          <p:nvPr/>
        </p:nvSpPr>
        <p:spPr>
          <a:xfrm>
            <a:off x="-882700" y="2428240"/>
            <a:ext cx="6261675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Dados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desbalanceados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290" name="Picture 2" descr="Resultado de imagem para unbalanced data">
            <a:extLst>
              <a:ext uri="{FF2B5EF4-FFF2-40B4-BE49-F238E27FC236}">
                <a16:creationId xmlns:a16="http://schemas.microsoft.com/office/drawing/2014/main" id="{9A38C68C-E6CE-434A-8FC1-327551B2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5" y="3306337"/>
            <a:ext cx="4322085" cy="20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925FBCE-F184-4CE3-9840-DF19FA252617}"/>
              </a:ext>
            </a:extLst>
          </p:cNvPr>
          <p:cNvSpPr txBox="1"/>
          <p:nvPr/>
        </p:nvSpPr>
        <p:spPr>
          <a:xfrm>
            <a:off x="5435613" y="3956430"/>
            <a:ext cx="2982543" cy="8107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Podem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provocar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bias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na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previsão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858134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0754D1-3444-4645-A4DE-7B40CC906FBC}"/>
              </a:ext>
            </a:extLst>
          </p:cNvPr>
          <p:cNvSpPr txBox="1"/>
          <p:nvPr/>
        </p:nvSpPr>
        <p:spPr>
          <a:xfrm>
            <a:off x="922673" y="2040674"/>
            <a:ext cx="53958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Dados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desbalanceados</a:t>
            </a:r>
            <a:r>
              <a:rPr lang="en-US" b="1" dirty="0">
                <a:solidFill>
                  <a:schemeClr val="bg1"/>
                </a:solidFill>
              </a:rPr>
              <a:t>, 8 </a:t>
            </a:r>
            <a:r>
              <a:rPr lang="en-US" b="1" dirty="0" err="1">
                <a:solidFill>
                  <a:schemeClr val="bg1"/>
                </a:solidFill>
              </a:rPr>
              <a:t>soluções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Colecionar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mais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dados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Alterar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métrica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avaliação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não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boa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métrica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estes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casos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Resampling,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reconfigurar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amostra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2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Adicionar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cópias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dos dados de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menor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frequência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2" indent="0"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Eliminar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instâncias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sobre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	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representada</a:t>
            </a:r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2" indent="0" algn="l"/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7410" name="Picture 2" descr="Resultado de imagem para unbalanced data">
            <a:extLst>
              <a:ext uri="{FF2B5EF4-FFF2-40B4-BE49-F238E27FC236}">
                <a16:creationId xmlns:a16="http://schemas.microsoft.com/office/drawing/2014/main" id="{F8D0A808-452F-433C-94B8-1F67116DE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3171" r="55241"/>
          <a:stretch/>
        </p:blipFill>
        <p:spPr bwMode="auto">
          <a:xfrm>
            <a:off x="6143366" y="2553260"/>
            <a:ext cx="1941816" cy="26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7519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B540C-E4FC-47BF-BA6C-35800F20D746}"/>
              </a:ext>
            </a:extLst>
          </p:cNvPr>
          <p:cNvSpPr txBox="1"/>
          <p:nvPr/>
        </p:nvSpPr>
        <p:spPr>
          <a:xfrm>
            <a:off x="1074622" y="2182591"/>
            <a:ext cx="496658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bg1"/>
                </a:solidFill>
              </a:rPr>
              <a:t>Dados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desbalanceados</a:t>
            </a:r>
            <a:r>
              <a:rPr lang="en-US" b="1" dirty="0">
                <a:solidFill>
                  <a:schemeClr val="bg1"/>
                </a:solidFill>
              </a:rPr>
              <a:t>, 8 </a:t>
            </a:r>
            <a:r>
              <a:rPr lang="en-US" b="1" dirty="0" err="1">
                <a:solidFill>
                  <a:schemeClr val="bg1"/>
                </a:solidFill>
              </a:rPr>
              <a:t>soluções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Gerar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dados sintéticos 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(relações não-lineares entre os dados podem não ser preservadas)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Testar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algoritmos diferentes 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(deteção de anomalias)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Modelos penalizados 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(CostSensitive Classifier)</a:t>
            </a:r>
          </a:p>
          <a:p>
            <a:pPr lvl="2" indent="0" algn="l"/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46" name="Picture 2" descr="Resultado de imagem para unbalanced data">
            <a:extLst>
              <a:ext uri="{FF2B5EF4-FFF2-40B4-BE49-F238E27FC236}">
                <a16:creationId xmlns:a16="http://schemas.microsoft.com/office/drawing/2014/main" id="{85600C8D-3601-4150-97BB-E153F5A98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3171" r="55241"/>
          <a:stretch/>
        </p:blipFill>
        <p:spPr bwMode="auto">
          <a:xfrm>
            <a:off x="6143366" y="2553260"/>
            <a:ext cx="1941816" cy="26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5169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Classification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Adult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B540C-E4FC-47BF-BA6C-35800F20D746}"/>
              </a:ext>
            </a:extLst>
          </p:cNvPr>
          <p:cNvSpPr txBox="1"/>
          <p:nvPr/>
        </p:nvSpPr>
        <p:spPr>
          <a:xfrm>
            <a:off x="1074623" y="2182591"/>
            <a:ext cx="492548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bg1"/>
                </a:solidFill>
              </a:rPr>
              <a:t>Dados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desbalanceados</a:t>
            </a:r>
            <a:r>
              <a:rPr lang="en-US" b="1" dirty="0">
                <a:solidFill>
                  <a:schemeClr val="bg1"/>
                </a:solidFill>
              </a:rPr>
              <a:t>, 8 </a:t>
            </a:r>
            <a:r>
              <a:rPr lang="en-US" b="1" dirty="0" err="1">
                <a:solidFill>
                  <a:schemeClr val="bg1"/>
                </a:solidFill>
              </a:rPr>
              <a:t>soluções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Tentar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outra perspetivas </a:t>
            </a: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(algoritmos de deteção de anomalias)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criativo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accent2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Pode ser que isto ajude:</a:t>
            </a:r>
          </a:p>
          <a:p>
            <a:pPr algn="l"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“In classification, how do you handle an unbalanced training set?”</a:t>
            </a:r>
            <a:endParaRPr lang="en-US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pt-BR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30" name="Picture 2" descr="Resultado de imagem para unbalanced data">
            <a:extLst>
              <a:ext uri="{FF2B5EF4-FFF2-40B4-BE49-F238E27FC236}">
                <a16:creationId xmlns:a16="http://schemas.microsoft.com/office/drawing/2014/main" id="{0912FF96-24E6-4F2C-AC7A-EAE1C25B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3171" r="55241"/>
          <a:stretch/>
        </p:blipFill>
        <p:spPr bwMode="auto">
          <a:xfrm>
            <a:off x="6143366" y="2553260"/>
            <a:ext cx="1941816" cy="26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4395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Regression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Forest fires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B540C-E4FC-47BF-BA6C-35800F20D746}"/>
              </a:ext>
            </a:extLst>
          </p:cNvPr>
          <p:cNvSpPr txBox="1"/>
          <p:nvPr/>
        </p:nvSpPr>
        <p:spPr>
          <a:xfrm>
            <a:off x="1074623" y="2182591"/>
            <a:ext cx="492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endParaRPr lang="pt-BR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20482" name="Picture 2" descr="https://archive.ics.uci.edu/ml/assets/MLimages/Large162.jpg">
            <a:extLst>
              <a:ext uri="{FF2B5EF4-FFF2-40B4-BE49-F238E27FC236}">
                <a16:creationId xmlns:a16="http://schemas.microsoft.com/office/drawing/2014/main" id="{56A3E95C-DE1D-4E96-898C-A6875D04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58" y="2477548"/>
            <a:ext cx="2876550" cy="29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DB2202-8F7E-4381-8877-FA6816B70212}"/>
              </a:ext>
            </a:extLst>
          </p:cNvPr>
          <p:cNvSpPr txBox="1"/>
          <p:nvPr/>
        </p:nvSpPr>
        <p:spPr>
          <a:xfrm>
            <a:off x="2451904" y="5609626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Get your data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here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0600531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Regression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Forest fires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B540C-E4FC-47BF-BA6C-35800F20D746}"/>
              </a:ext>
            </a:extLst>
          </p:cNvPr>
          <p:cNvSpPr txBox="1"/>
          <p:nvPr/>
        </p:nvSpPr>
        <p:spPr>
          <a:xfrm>
            <a:off x="1074623" y="2182591"/>
            <a:ext cx="492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endParaRPr lang="pt-BR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026" name="Picture 2" descr="Resultado de imagem para bias and variance">
            <a:extLst>
              <a:ext uri="{FF2B5EF4-FFF2-40B4-BE49-F238E27FC236}">
                <a16:creationId xmlns:a16="http://schemas.microsoft.com/office/drawing/2014/main" id="{9A3F8D74-2C60-42EA-83B9-ECF183A03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3" y="2376229"/>
            <a:ext cx="3075032" cy="30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02835-313C-44FA-8476-86899B5FF519}"/>
              </a:ext>
            </a:extLst>
          </p:cNvPr>
          <p:cNvSpPr txBox="1"/>
          <p:nvPr/>
        </p:nvSpPr>
        <p:spPr>
          <a:xfrm>
            <a:off x="2656113" y="5734941"/>
            <a:ext cx="377734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Bias 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variância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804456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C18636-EF67-4BB2-9A10-4844EA243E55}"/>
              </a:ext>
            </a:extLst>
          </p:cNvPr>
          <p:cNvSpPr/>
          <p:nvPr/>
        </p:nvSpPr>
        <p:spPr>
          <a:xfrm>
            <a:off x="0" y="657876"/>
            <a:ext cx="9254133" cy="5820083"/>
          </a:xfrm>
          <a:prstGeom prst="rect">
            <a:avLst/>
          </a:prstGeom>
          <a:solidFill>
            <a:srgbClr val="423F3E"/>
          </a:solidFill>
          <a:ln w="3175" cap="flat">
            <a:solidFill>
              <a:schemeClr val="bg1">
                <a:lumMod val="65000"/>
              </a:schemeClr>
            </a:solidFill>
            <a:miter lim="400000"/>
          </a:ln>
          <a:effectLst>
            <a:outerShdw blurRad="25400" dist="12700" dir="5400000" rotWithShape="0">
              <a:schemeClr val="tx2">
                <a:lumMod val="60000"/>
                <a:lumOff val="40000"/>
                <a:alpha val="72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-36711" y="6447234"/>
            <a:ext cx="9217422" cy="512473"/>
          </a:xfrm>
          <a:prstGeom prst="rect">
            <a:avLst/>
          </a:prstGeom>
          <a:no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36711" y="-9922"/>
            <a:ext cx="9217422" cy="637074"/>
          </a:xfrm>
          <a:prstGeom prst="rect">
            <a:avLst/>
          </a:prstGeom>
          <a:solidFill/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428438" y="187909"/>
            <a:ext cx="1510027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en-US" sz="11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Digital data analytics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97782" y="6511121"/>
            <a:ext cx="297826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Jorge da Costa Ferreira - 2018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7784762" y="65135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19" y="143968"/>
            <a:ext cx="1263703" cy="32929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B6515-C1EE-493F-8CC6-A72EFA27EC0F}"/>
              </a:ext>
            </a:extLst>
          </p:cNvPr>
          <p:cNvGrpSpPr/>
          <p:nvPr/>
        </p:nvGrpSpPr>
        <p:grpSpPr>
          <a:xfrm>
            <a:off x="8368743" y="783386"/>
            <a:ext cx="782762" cy="5172287"/>
            <a:chOff x="8322301" y="919854"/>
            <a:chExt cx="782762" cy="5172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2F5C80-2B51-4E31-BAD9-E3C3F44DE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301" y="2177142"/>
              <a:ext cx="782762" cy="78211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65000"/>
                </a:scheme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18EF85-896F-4530-9FEA-FB00F9AC1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8088" y="1501431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7895E56-B8C0-443C-9672-A920BC0B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080670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750E93-6C0D-4CFB-8CA9-FE95A699D7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372397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6AD688-656F-4BF8-8780-60D76B2B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4367276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849D3DD-B781-46FA-B1B7-FACB4392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010579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453C-511A-4613-BB52-F28861931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7394" y="5653883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B57B8A-AC9A-40B8-A757-029725F56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4370" y="919854"/>
              <a:ext cx="438624" cy="438258"/>
            </a:xfrm>
            <a:prstGeom prst="ellipse">
              <a:avLst/>
            </a:prstGeom>
            <a:noFill/>
            <a:ln w="76200" cap="flat">
              <a:solidFill>
                <a:srgbClr val="3E4247">
                  <a:alpha val="80000"/>
                </a:srgbClr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14AF12-FD17-4042-9478-80FB6EEF5A5B}"/>
                </a:ext>
              </a:extLst>
            </p:cNvPr>
            <p:cNvSpPr txBox="1"/>
            <p:nvPr/>
          </p:nvSpPr>
          <p:spPr>
            <a:xfrm>
              <a:off x="8379219" y="2390142"/>
              <a:ext cx="668926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3B6EE4-BFBE-4C41-9A12-1C91164208A4}"/>
                </a:ext>
              </a:extLst>
            </p:cNvPr>
            <p:cNvSpPr txBox="1"/>
            <p:nvPr/>
          </p:nvSpPr>
          <p:spPr>
            <a:xfrm>
              <a:off x="8367328" y="101782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FD7693-4AD6-45E2-A208-FDEBCA832583}"/>
                </a:ext>
              </a:extLst>
            </p:cNvPr>
            <p:cNvSpPr txBox="1"/>
            <p:nvPr/>
          </p:nvSpPr>
          <p:spPr>
            <a:xfrm>
              <a:off x="8400140" y="160627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662D6A-92F3-4DDA-90EE-4AD125AAB545}"/>
                </a:ext>
              </a:extLst>
            </p:cNvPr>
            <p:cNvSpPr txBox="1"/>
            <p:nvPr/>
          </p:nvSpPr>
          <p:spPr>
            <a:xfrm>
              <a:off x="8371714" y="3211500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21C0633-2347-4241-ADDB-412B84894E3D}"/>
                </a:ext>
              </a:extLst>
            </p:cNvPr>
            <p:cNvSpPr txBox="1"/>
            <p:nvPr/>
          </p:nvSpPr>
          <p:spPr>
            <a:xfrm>
              <a:off x="8379219" y="38304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6FD80-B9A1-4D93-B051-32AFDA1EEA27}"/>
                </a:ext>
              </a:extLst>
            </p:cNvPr>
            <p:cNvSpPr txBox="1"/>
            <p:nvPr/>
          </p:nvSpPr>
          <p:spPr>
            <a:xfrm>
              <a:off x="8379219" y="4465699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080EED-9662-400B-B19A-6532341A0F39}"/>
                </a:ext>
              </a:extLst>
            </p:cNvPr>
            <p:cNvSpPr txBox="1"/>
            <p:nvPr/>
          </p:nvSpPr>
          <p:spPr>
            <a:xfrm>
              <a:off x="8379219" y="5109002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068BD6-7640-4D37-862B-E92FE9ACF39A}"/>
                </a:ext>
              </a:extLst>
            </p:cNvPr>
            <p:cNvSpPr txBox="1"/>
            <p:nvPr/>
          </p:nvSpPr>
          <p:spPr>
            <a:xfrm>
              <a:off x="8379219" y="5757971"/>
              <a:ext cx="668926" cy="2414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8" tIns="35718" rIns="35718" bIns="3571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#8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4564BA-F548-4AB2-8177-D56A1882B507}"/>
              </a:ext>
            </a:extLst>
          </p:cNvPr>
          <p:cNvSpPr txBox="1"/>
          <p:nvPr/>
        </p:nvSpPr>
        <p:spPr>
          <a:xfrm>
            <a:off x="403244" y="806909"/>
            <a:ext cx="781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Primeiro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contacto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prático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com o Machine Learning</a:t>
            </a:r>
          </a:p>
        </p:txBody>
      </p:sp>
      <p:pic>
        <p:nvPicPr>
          <p:cNvPr id="38" name="Picture 10" descr="Resultado de imagem para knime logo">
            <a:hlinkClick r:id="rId4"/>
            <a:extLst>
              <a:ext uri="{FF2B5EF4-FFF2-40B4-BE49-F238E27FC236}">
                <a16:creationId xmlns:a16="http://schemas.microsoft.com/office/drawing/2014/main" id="{085570FF-9C2A-4670-9A34-3AE67C0A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29" y="1322191"/>
            <a:ext cx="2157033" cy="5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92C05-EF22-48A0-9F55-C2B724EAD7A1}"/>
              </a:ext>
            </a:extLst>
          </p:cNvPr>
          <p:cNvSpPr txBox="1"/>
          <p:nvPr/>
        </p:nvSpPr>
        <p:spPr>
          <a:xfrm>
            <a:off x="403244" y="1485818"/>
            <a:ext cx="4018563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Regression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 Forest fires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B540C-E4FC-47BF-BA6C-35800F20D746}"/>
              </a:ext>
            </a:extLst>
          </p:cNvPr>
          <p:cNvSpPr txBox="1"/>
          <p:nvPr/>
        </p:nvSpPr>
        <p:spPr>
          <a:xfrm>
            <a:off x="1074623" y="2182591"/>
            <a:ext cx="492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endParaRPr lang="pt-BR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589DD6-E37C-4085-8A4C-69B1D0129782}"/>
              </a:ext>
            </a:extLst>
          </p:cNvPr>
          <p:cNvSpPr txBox="1"/>
          <p:nvPr/>
        </p:nvSpPr>
        <p:spPr>
          <a:xfrm>
            <a:off x="1074623" y="2182591"/>
            <a:ext cx="626915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bg1"/>
                </a:solidFill>
              </a:rPr>
              <a:t>Cross-validation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Treino iterativo com diferentes sub-sets dos dados</a:t>
            </a:r>
          </a:p>
          <a:p>
            <a:pPr algn="l">
              <a:lnSpc>
                <a:spcPct val="200000"/>
              </a:lnSpc>
            </a:pPr>
            <a:endParaRPr lang="pt-BR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21506" name="Picture 2" descr="Resultado de imagem para cross validation">
            <a:extLst>
              <a:ext uri="{FF2B5EF4-FFF2-40B4-BE49-F238E27FC236}">
                <a16:creationId xmlns:a16="http://schemas.microsoft.com/office/drawing/2014/main" id="{E5F990F0-1530-4787-9868-453B4281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24" y="3316443"/>
            <a:ext cx="4208068" cy="28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0132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7780</Words>
  <Application>Microsoft Macintosh PowerPoint</Application>
  <PresentationFormat>On-screen Show (4:3)</PresentationFormat>
  <Paragraphs>2254</Paragraphs>
  <Slides>130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Arial</vt:lpstr>
      <vt:lpstr>Cambria Math</vt:lpstr>
      <vt:lpstr>Courier New</vt:lpstr>
      <vt:lpstr>Helvetica</vt:lpstr>
      <vt:lpstr>Helvetica Light</vt:lpstr>
      <vt:lpstr>Helvetica Neue</vt:lpstr>
      <vt:lpstr>Helvetica Neue Light</vt:lpstr>
      <vt:lpstr>Times New Roman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Jorge Costa Ferreira</cp:lastModifiedBy>
  <cp:revision>4</cp:revision>
  <dcterms:modified xsi:type="dcterms:W3CDTF">2019-04-08T03:18:37Z</dcterms:modified>
</cp:coreProperties>
</file>